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71" r:id="rId4"/>
    <p:sldId id="261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gpsg8GI5YYrei9d9O1jPA87geI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1F320B-DD00-41AE-BC17-B9C47CC9C5D0}" v="3" dt="2026-06-17T21:12:42.079"/>
  </p1510:revLst>
</p1510:revInfo>
</file>

<file path=ppt/tableStyles.xml><?xml version="1.0" encoding="utf-8"?>
<a:tblStyleLst xmlns:a="http://schemas.openxmlformats.org/drawingml/2006/main" def="{8805D6D0-658C-4419-B4EB-246B9698AAD1}">
  <a:tblStyle styleId="{8805D6D0-658C-4419-B4EB-246B9698AAD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423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uk-UA"/>
  <c:roundedCorners val="0"/>
  <c:style val="2"/>
  <c:chart>
    <c:title>
      <c:tx>
        <c:rich>
          <a:bodyPr/>
          <a:lstStyle/>
          <a:p>
            <a:pPr>
              <a:defRPr sz="1400" b="1">
                <a:solidFill>
                  <a:srgbClr val="1F2A37"/>
                </a:solidFill>
              </a:defRPr>
            </a:pPr>
            <a:r>
              <a:rPr lang="uk-UA" sz="1400" b="1">
                <a:solidFill>
                  <a:srgbClr val="1F2A37"/>
                </a:solidFill>
              </a:rPr>
              <a:t>Рух коштів за групами операцій, тис. грн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Sheet1!$0</c:f>
              <c:strCache>
                <c:ptCount val="1"/>
                <c:pt idx="0">
                  <c:v>База</c:v>
                </c:pt>
              </c:strCache>
            </c:strRef>
          </c:tx>
          <c:spPr>
            <a:noFill/>
            <a:ln>
              <a:noFill/>
            </a:ln>
          </c:spPr>
          <c:invertIfNegative val="1"/>
          <c:cat>
            <c:strLit>
              <c:ptCount val="11"/>
              <c:pt idx="0">
                <c:v>Вх. залишок</c:v>
              </c:pt>
              <c:pt idx="1">
                <c:v>Благодійні внески</c:v>
              </c:pt>
              <c:pt idx="2">
                <c:v>Членські внески</c:v>
              </c:pt>
              <c:pt idx="3">
                <c:v>Інші надходження</c:v>
              </c:pt>
              <c:pt idx="4">
                <c:v>Організація заходів</c:v>
              </c:pt>
              <c:pt idx="5">
                <c:v>IT / Діджитал</c:v>
              </c:pt>
              <c:pt idx="6">
                <c:v>Технічні (взаємозалік)</c:v>
              </c:pt>
              <c:pt idx="7">
                <c:v>Авансові звіти</c:v>
              </c:pt>
              <c:pt idx="8">
                <c:v>Відрядження</c:v>
              </c:pt>
              <c:pt idx="9">
                <c:v>Адмін. витрати</c:v>
              </c:pt>
              <c:pt idx="10">
                <c:v>Вих. залишок</c:v>
              </c:pt>
            </c:strLit>
          </c:cat>
          <c:val>
            <c:numLit>
              <c:formatCode>#,##0</c:formatCode>
              <c:ptCount val="11"/>
              <c:pt idx="0">
                <c:v>0</c:v>
              </c:pt>
              <c:pt idx="1">
                <c:v>67.23</c:v>
              </c:pt>
              <c:pt idx="2">
                <c:v>444.41</c:v>
              </c:pt>
              <c:pt idx="3">
                <c:v>484.86</c:v>
              </c:pt>
              <c:pt idx="4">
                <c:v>279.99</c:v>
              </c:pt>
              <c:pt idx="5">
                <c:v>242.62</c:v>
              </c:pt>
              <c:pt idx="6">
                <c:v>207.62</c:v>
              </c:pt>
              <c:pt idx="7">
                <c:v>175.42</c:v>
              </c:pt>
              <c:pt idx="8">
                <c:v>157.54</c:v>
              </c:pt>
              <c:pt idx="9">
                <c:v>144.4</c:v>
              </c:pt>
              <c:pt idx="10">
                <c:v>0</c:v>
              </c:pt>
            </c:numLit>
          </c:val>
          <c:extLst>
            <c:ext xmlns:c16="http://schemas.microsoft.com/office/drawing/2014/chart" uri="{C3380CC4-5D6E-409C-BE32-E72D297353CC}">
              <c16:uniqueId val="{00000000-E303-46F2-BEA5-5760EF5F0F84}"/>
            </c:ext>
          </c:extLst>
        </c:ser>
        <c:ser>
          <c:idx val="1"/>
          <c:order val="1"/>
          <c:tx>
            <c:strRef>
              <c:f>Sheet1!$1</c:f>
              <c:strCache>
                <c:ptCount val="1"/>
                <c:pt idx="0">
                  <c:v>Залишок</c:v>
                </c:pt>
              </c:strCache>
            </c:strRef>
          </c:tx>
          <c:spPr>
            <a:solidFill>
              <a:srgbClr val="1F6FB2"/>
            </a:solidFill>
            <a:ln>
              <a:noFill/>
            </a:ln>
          </c:spPr>
          <c:invertIfNegative val="1"/>
          <c:dLbls>
            <c:numFmt formatCode="#,##0;;" sourceLinked="0"/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400" b="1">
                    <a:solidFill>
                      <a:srgbClr val="FFFFFF"/>
                    </a:solidFill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11"/>
              <c:pt idx="0">
                <c:v>Вх. залишок</c:v>
              </c:pt>
              <c:pt idx="1">
                <c:v>Благодійні внески</c:v>
              </c:pt>
              <c:pt idx="2">
                <c:v>Членські внески</c:v>
              </c:pt>
              <c:pt idx="3">
                <c:v>Інші надходження</c:v>
              </c:pt>
              <c:pt idx="4">
                <c:v>Організація заходів</c:v>
              </c:pt>
              <c:pt idx="5">
                <c:v>IT / Діджитал</c:v>
              </c:pt>
              <c:pt idx="6">
                <c:v>Технічні (взаємозалік)</c:v>
              </c:pt>
              <c:pt idx="7">
                <c:v>Авансові звіти</c:v>
              </c:pt>
              <c:pt idx="8">
                <c:v>Відрядження</c:v>
              </c:pt>
              <c:pt idx="9">
                <c:v>Адмін. витрати</c:v>
              </c:pt>
              <c:pt idx="10">
                <c:v>Вих. залишок</c:v>
              </c:pt>
            </c:strLit>
          </c:cat>
          <c:val>
            <c:numLit>
              <c:formatCode>#,##0</c:formatCode>
              <c:ptCount val="11"/>
              <c:pt idx="0">
                <c:v>67.23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  <c:pt idx="5">
                <c:v>0</c:v>
              </c:pt>
              <c:pt idx="6">
                <c:v>0</c:v>
              </c:pt>
              <c:pt idx="7">
                <c:v>0</c:v>
              </c:pt>
              <c:pt idx="8">
                <c:v>0</c:v>
              </c:pt>
              <c:pt idx="9">
                <c:v>0</c:v>
              </c:pt>
              <c:pt idx="10">
                <c:v>144.4</c:v>
              </c:pt>
            </c:numLit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1-E303-46F2-BEA5-5760EF5F0F84}"/>
            </c:ext>
          </c:extLst>
        </c:ser>
        <c:ser>
          <c:idx val="2"/>
          <c:order val="2"/>
          <c:tx>
            <c:strRef>
              <c:f>Sheet1!$2</c:f>
              <c:strCache>
                <c:ptCount val="1"/>
                <c:pt idx="0">
                  <c:v>Надходження</c:v>
                </c:pt>
              </c:strCache>
            </c:strRef>
          </c:tx>
          <c:spPr>
            <a:solidFill>
              <a:srgbClr val="2E9E5B"/>
            </a:solidFill>
            <a:ln>
              <a:noFill/>
            </a:ln>
          </c:spPr>
          <c:invertIfNegative val="1"/>
          <c:dLbls>
            <c:numFmt formatCode="#,##0;;" sourceLinked="0"/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400" b="1">
                    <a:solidFill>
                      <a:srgbClr val="FFFFFF"/>
                    </a:solidFill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11"/>
              <c:pt idx="0">
                <c:v>Вх. залишок</c:v>
              </c:pt>
              <c:pt idx="1">
                <c:v>Благодійні внески</c:v>
              </c:pt>
              <c:pt idx="2">
                <c:v>Членські внески</c:v>
              </c:pt>
              <c:pt idx="3">
                <c:v>Інші надходження</c:v>
              </c:pt>
              <c:pt idx="4">
                <c:v>Організація заходів</c:v>
              </c:pt>
              <c:pt idx="5">
                <c:v>IT / Діджитал</c:v>
              </c:pt>
              <c:pt idx="6">
                <c:v>Технічні (взаємозалік)</c:v>
              </c:pt>
              <c:pt idx="7">
                <c:v>Авансові звіти</c:v>
              </c:pt>
              <c:pt idx="8">
                <c:v>Відрядження</c:v>
              </c:pt>
              <c:pt idx="9">
                <c:v>Адмін. витрати</c:v>
              </c:pt>
              <c:pt idx="10">
                <c:v>Вих. залишок</c:v>
              </c:pt>
            </c:strLit>
          </c:cat>
          <c:val>
            <c:numLit>
              <c:formatCode>#,##0</c:formatCode>
              <c:ptCount val="11"/>
              <c:pt idx="0">
                <c:v>0</c:v>
              </c:pt>
              <c:pt idx="1">
                <c:v>377.18</c:v>
              </c:pt>
              <c:pt idx="2">
                <c:v>40.46</c:v>
              </c:pt>
              <c:pt idx="3">
                <c:v>35</c:v>
              </c:pt>
              <c:pt idx="4">
                <c:v>0</c:v>
              </c:pt>
              <c:pt idx="5">
                <c:v>0</c:v>
              </c:pt>
              <c:pt idx="6">
                <c:v>0</c:v>
              </c:pt>
              <c:pt idx="7">
                <c:v>0</c:v>
              </c:pt>
              <c:pt idx="8">
                <c:v>0</c:v>
              </c:pt>
              <c:pt idx="9">
                <c:v>0</c:v>
              </c:pt>
              <c:pt idx="10">
                <c:v>0</c:v>
              </c:pt>
            </c:numLit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2-E303-46F2-BEA5-5760EF5F0F84}"/>
            </c:ext>
          </c:extLst>
        </c:ser>
        <c:ser>
          <c:idx val="3"/>
          <c:order val="3"/>
          <c:tx>
            <c:strRef>
              <c:f>Sheet1!$3</c:f>
              <c:strCache>
                <c:ptCount val="1"/>
                <c:pt idx="0">
                  <c:v>Видатки</c:v>
                </c:pt>
              </c:strCache>
            </c:strRef>
          </c:tx>
          <c:spPr>
            <a:solidFill>
              <a:srgbClr val="D1493C"/>
            </a:solidFill>
            <a:ln>
              <a:noFill/>
            </a:ln>
          </c:spPr>
          <c:invertIfNegative val="1"/>
          <c:dLbls>
            <c:numFmt formatCode="#,##0;;" sourceLinked="0"/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400" b="1">
                    <a:solidFill>
                      <a:srgbClr val="FFFFFF"/>
                    </a:solidFill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11"/>
              <c:pt idx="0">
                <c:v>Вх. залишок</c:v>
              </c:pt>
              <c:pt idx="1">
                <c:v>Благодійні внески</c:v>
              </c:pt>
              <c:pt idx="2">
                <c:v>Членські внески</c:v>
              </c:pt>
              <c:pt idx="3">
                <c:v>Інші надходження</c:v>
              </c:pt>
              <c:pt idx="4">
                <c:v>Організація заходів</c:v>
              </c:pt>
              <c:pt idx="5">
                <c:v>IT / Діджитал</c:v>
              </c:pt>
              <c:pt idx="6">
                <c:v>Технічні (взаємозалік)</c:v>
              </c:pt>
              <c:pt idx="7">
                <c:v>Авансові звіти</c:v>
              </c:pt>
              <c:pt idx="8">
                <c:v>Відрядження</c:v>
              </c:pt>
              <c:pt idx="9">
                <c:v>Адмін. витрати</c:v>
              </c:pt>
              <c:pt idx="10">
                <c:v>Вих. залишок</c:v>
              </c:pt>
            </c:strLit>
          </c:cat>
          <c:val>
            <c:numLit>
              <c:formatCode>#,##0</c:formatCode>
              <c:ptCount val="11"/>
              <c:pt idx="0">
                <c:v>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239.88</c:v>
              </c:pt>
              <c:pt idx="5">
                <c:v>37.369999999999997</c:v>
              </c:pt>
              <c:pt idx="6">
                <c:v>35</c:v>
              </c:pt>
              <c:pt idx="7">
                <c:v>32.200000000000003</c:v>
              </c:pt>
              <c:pt idx="8">
                <c:v>17.88</c:v>
              </c:pt>
              <c:pt idx="9">
                <c:v>13.14</c:v>
              </c:pt>
              <c:pt idx="10">
                <c:v>0</c:v>
              </c:pt>
            </c:numLit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3-E303-46F2-BEA5-5760EF5F0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111"/>
        <c:axId val="222"/>
      </c:barChart>
      <c:catAx>
        <c:axId val="111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rgbClr val="1F2A37"/>
                </a:solidFill>
              </a:defRPr>
            </a:pPr>
            <a:endParaRPr lang="uk-UA"/>
          </a:p>
        </c:txPr>
        <c:crossAx val="222"/>
        <c:crosses val="autoZero"/>
        <c:auto val="1"/>
        <c:lblAlgn val="ctr"/>
        <c:lblOffset val="100"/>
        <c:noMultiLvlLbl val="1"/>
      </c:catAx>
      <c:valAx>
        <c:axId val="222"/>
        <c:scaling>
          <c:orientation val="minMax"/>
        </c:scaling>
        <c:delete val="0"/>
        <c:axPos val="t"/>
        <c:majorGridlines>
          <c:spPr>
            <a:ln w="9525">
              <a:solidFill>
                <a:srgbClr val="E5E9EF"/>
              </a:solidFill>
            </a:ln>
          </c:spPr>
        </c:majorGridlines>
        <c:numFmt formatCode="#,##0;;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rgbClr val="64748B"/>
                </a:solidFill>
              </a:defRPr>
            </a:pPr>
            <a:endParaRPr lang="uk-UA"/>
          </a:p>
        </c:txPr>
        <c:crossAx val="111"/>
        <c:crosses val="autoZero"/>
        <c:crossBetween val="between"/>
      </c:valAx>
    </c:plotArea>
    <c:legend>
      <c:legendPos val="t"/>
      <c:legendEntry>
        <c:idx val="0"/>
        <c:delete val="1"/>
      </c:legendEntry>
      <c:overlay val="0"/>
      <c:txPr>
        <a:bodyPr/>
        <a:lstStyle/>
        <a:p>
          <a:pPr>
            <a:defRPr sz="1400">
              <a:solidFill>
                <a:srgbClr val="1F2A37"/>
              </a:solidFill>
            </a:defRPr>
          </a:pPr>
          <a:endParaRPr lang="uk-UA"/>
        </a:p>
      </c:txPr>
    </c:legend>
    <c:plotVisOnly val="1"/>
    <c:dispBlanksAs val="gap"/>
    <c:showDLblsOverMax val="1"/>
  </c:chart>
  <c:spPr>
    <a:noFill/>
    <a:ln>
      <a:noFill/>
    </a:ln>
  </c:spPr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‹№›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і об’єкт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і вертикальний текст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ий заголовок і текст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Лише заголовок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й слайд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озділу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’єкти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рівняння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ий слай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міст із підписом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ображення з підписом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1302142" y="840266"/>
            <a:ext cx="9598734" cy="5360634"/>
            <a:chOff x="655912" y="2102425"/>
            <a:chExt cx="2709287" cy="4696132"/>
          </a:xfrm>
        </p:grpSpPr>
        <p:sp>
          <p:nvSpPr>
            <p:cNvPr id="90" name="Google Shape;90;p1"/>
            <p:cNvSpPr/>
            <p:nvPr/>
          </p:nvSpPr>
          <p:spPr>
            <a:xfrm rot="5400000" flipH="1">
              <a:off x="784704" y="4218061"/>
              <a:ext cx="4696132" cy="464860"/>
            </a:xfrm>
            <a:custGeom>
              <a:avLst/>
              <a:gdLst/>
              <a:ahLst/>
              <a:cxnLst/>
              <a:rect l="l" t="t" r="r" b="b"/>
              <a:pathLst>
                <a:path w="2265926" h="316231" extrusionOk="0">
                  <a:moveTo>
                    <a:pt x="172657" y="316231"/>
                  </a:moveTo>
                  <a:lnTo>
                    <a:pt x="0" y="0"/>
                  </a:lnTo>
                  <a:lnTo>
                    <a:pt x="2265926" y="303531"/>
                  </a:lnTo>
                  <a:lnTo>
                    <a:pt x="172657" y="316231"/>
                  </a:lnTo>
                  <a:close/>
                </a:path>
              </a:pathLst>
            </a:custGeom>
            <a:gradFill>
              <a:gsLst>
                <a:gs pos="0">
                  <a:srgbClr val="F3F3F3">
                    <a:alpha val="12156"/>
                  </a:srgbClr>
                </a:gs>
                <a:gs pos="100000">
                  <a:srgbClr val="FFFFFF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24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"/>
            <p:cNvSpPr/>
            <p:nvPr/>
          </p:nvSpPr>
          <p:spPr>
            <a:xfrm rot="10800000">
              <a:off x="655912" y="6409659"/>
              <a:ext cx="2605627" cy="334172"/>
            </a:xfrm>
            <a:custGeom>
              <a:avLst/>
              <a:gdLst/>
              <a:ahLst/>
              <a:cxnLst/>
              <a:rect l="l" t="t" r="r" b="b"/>
              <a:pathLst>
                <a:path w="2267687" h="290831" extrusionOk="0">
                  <a:moveTo>
                    <a:pt x="273050" y="290831"/>
                  </a:moveTo>
                  <a:lnTo>
                    <a:pt x="0" y="0"/>
                  </a:lnTo>
                  <a:lnTo>
                    <a:pt x="2267687" y="290831"/>
                  </a:lnTo>
                  <a:lnTo>
                    <a:pt x="273050" y="290831"/>
                  </a:lnTo>
                  <a:close/>
                </a:path>
              </a:pathLst>
            </a:custGeom>
            <a:gradFill>
              <a:gsLst>
                <a:gs pos="0">
                  <a:srgbClr val="F3F3F3">
                    <a:alpha val="12156"/>
                  </a:srgbClr>
                </a:gs>
                <a:gs pos="100000">
                  <a:srgbClr val="FFFFFF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24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1037203" y="2560945"/>
              <a:ext cx="1894121" cy="3877900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  <a:effectLst>
              <a:outerShdw blurRad="76200" dist="50800" dir="2700000" algn="tl" rotWithShape="0">
                <a:srgbClr val="000000">
                  <a:alpha val="10196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24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1037203" y="2560945"/>
              <a:ext cx="1894121" cy="58216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24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4" name="Google Shape;94;p1"/>
          <p:cNvGrpSpPr/>
          <p:nvPr/>
        </p:nvGrpSpPr>
        <p:grpSpPr>
          <a:xfrm>
            <a:off x="5496338" y="243232"/>
            <a:ext cx="1136898" cy="1334642"/>
            <a:chOff x="6591300" y="1966752"/>
            <a:chExt cx="830580" cy="975045"/>
          </a:xfrm>
        </p:grpSpPr>
        <p:sp>
          <p:nvSpPr>
            <p:cNvPr id="95" name="Google Shape;95;p1"/>
            <p:cNvSpPr/>
            <p:nvPr/>
          </p:nvSpPr>
          <p:spPr>
            <a:xfrm>
              <a:off x="6591300" y="2484597"/>
              <a:ext cx="830580" cy="457200"/>
            </a:xfrm>
            <a:custGeom>
              <a:avLst/>
              <a:gdLst/>
              <a:ahLst/>
              <a:cxnLst/>
              <a:rect l="l" t="t" r="r" b="b"/>
              <a:pathLst>
                <a:path w="830580" h="457200" extrusionOk="0">
                  <a:moveTo>
                    <a:pt x="0" y="0"/>
                  </a:moveTo>
                  <a:lnTo>
                    <a:pt x="830580" y="0"/>
                  </a:lnTo>
                  <a:lnTo>
                    <a:pt x="830580" y="457200"/>
                  </a:lnTo>
                  <a:lnTo>
                    <a:pt x="608210" y="457200"/>
                  </a:lnTo>
                  <a:lnTo>
                    <a:pt x="608210" y="415966"/>
                  </a:lnTo>
                  <a:lnTo>
                    <a:pt x="573326" y="415966"/>
                  </a:lnTo>
                  <a:lnTo>
                    <a:pt x="532092" y="457200"/>
                  </a:lnTo>
                  <a:lnTo>
                    <a:pt x="298488" y="457200"/>
                  </a:lnTo>
                  <a:lnTo>
                    <a:pt x="257254" y="415966"/>
                  </a:lnTo>
                  <a:lnTo>
                    <a:pt x="222370" y="415966"/>
                  </a:lnTo>
                  <a:lnTo>
                    <a:pt x="222370" y="457200"/>
                  </a:lnTo>
                  <a:lnTo>
                    <a:pt x="0" y="457200"/>
                  </a:lnTo>
                  <a:close/>
                </a:path>
              </a:pathLst>
            </a:custGeom>
            <a:gradFill>
              <a:gsLst>
                <a:gs pos="0">
                  <a:srgbClr val="313132"/>
                </a:gs>
                <a:gs pos="7000">
                  <a:srgbClr val="313132"/>
                </a:gs>
                <a:gs pos="46000">
                  <a:srgbClr val="3B3B3D"/>
                </a:gs>
                <a:gs pos="93000">
                  <a:srgbClr val="363638"/>
                </a:gs>
                <a:gs pos="100000">
                  <a:srgbClr val="000000"/>
                </a:gs>
              </a:gsLst>
              <a:lin ang="5400000" scaled="0"/>
            </a:gradFill>
            <a:ln>
              <a:noFill/>
            </a:ln>
            <a:effectLst>
              <a:outerShdw blurRad="76200" dist="254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6790111" y="1966752"/>
              <a:ext cx="432956" cy="938372"/>
            </a:xfrm>
            <a:custGeom>
              <a:avLst/>
              <a:gdLst/>
              <a:ahLst/>
              <a:cxnLst/>
              <a:rect l="l" t="t" r="r" b="b"/>
              <a:pathLst>
                <a:path w="432956" h="938372" extrusionOk="0">
                  <a:moveTo>
                    <a:pt x="41218" y="938372"/>
                  </a:moveTo>
                  <a:cubicBezTo>
                    <a:pt x="109163" y="674053"/>
                    <a:pt x="139668" y="603893"/>
                    <a:pt x="138592" y="458103"/>
                  </a:cubicBezTo>
                  <a:cubicBezTo>
                    <a:pt x="137871" y="360373"/>
                    <a:pt x="146676" y="307093"/>
                    <a:pt x="63405" y="260163"/>
                  </a:cubicBezTo>
                  <a:cubicBezTo>
                    <a:pt x="24230" y="232584"/>
                    <a:pt x="0" y="194484"/>
                    <a:pt x="0" y="152400"/>
                  </a:cubicBezTo>
                  <a:cubicBezTo>
                    <a:pt x="0" y="68232"/>
                    <a:pt x="96921" y="0"/>
                    <a:pt x="216478" y="0"/>
                  </a:cubicBezTo>
                  <a:cubicBezTo>
                    <a:pt x="336035" y="0"/>
                    <a:pt x="432956" y="68232"/>
                    <a:pt x="432956" y="152400"/>
                  </a:cubicBezTo>
                  <a:cubicBezTo>
                    <a:pt x="432956" y="194484"/>
                    <a:pt x="408726" y="232584"/>
                    <a:pt x="369551" y="260163"/>
                  </a:cubicBezTo>
                  <a:cubicBezTo>
                    <a:pt x="299742" y="303769"/>
                    <a:pt x="318833" y="363250"/>
                    <a:pt x="315699" y="454481"/>
                  </a:cubicBezTo>
                  <a:cubicBezTo>
                    <a:pt x="325700" y="599440"/>
                    <a:pt x="322208" y="722472"/>
                    <a:pt x="394280" y="928212"/>
                  </a:cubicBezTo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7" name="Google Shape;97;p1"/>
          <p:cNvSpPr txBox="1"/>
          <p:nvPr/>
        </p:nvSpPr>
        <p:spPr>
          <a:xfrm>
            <a:off x="3202200" y="3953988"/>
            <a:ext cx="59775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Фінансовий</a:t>
            </a: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600" b="1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звіт Асоціації: підсумки та аналітика витрат</a:t>
            </a:r>
            <a:endParaRPr sz="1600" b="1">
              <a:solidFill>
                <a:srgbClr val="64748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3202200" y="2492927"/>
            <a:ext cx="57876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>
                <a:solidFill>
                  <a:srgbClr val="1F2A37"/>
                </a:solidFill>
                <a:latin typeface="Calibri"/>
                <a:ea typeface="Calibri"/>
                <a:cs typeface="Calibri"/>
                <a:sym typeface="Calibri"/>
              </a:rPr>
              <a:t>Громадська</a:t>
            </a:r>
            <a:r>
              <a:rPr lang="ru-RU" sz="200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000" b="1">
                <a:solidFill>
                  <a:srgbClr val="1F2A37"/>
                </a:solidFill>
                <a:latin typeface="Calibri"/>
                <a:ea typeface="Calibri"/>
                <a:cs typeface="Calibri"/>
                <a:sym typeface="Calibri"/>
              </a:rPr>
              <a:t>організація “Всеукраїнська Асоціація контактних центрів ІНТЕРНЕШНЛ”</a:t>
            </a:r>
            <a:endParaRPr sz="2000" b="1">
              <a:solidFill>
                <a:srgbClr val="1F2A3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4913072" y="4737949"/>
            <a:ext cx="2304000" cy="4608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icrosoft YaHei"/>
              <a:buNone/>
            </a:pPr>
            <a:r>
              <a:rPr lang="ru-RU" sz="24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2025</a:t>
            </a:r>
            <a:endParaRPr sz="240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650" y="72750"/>
            <a:ext cx="3295150" cy="68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/>
          <p:nvPr/>
        </p:nvSpPr>
        <p:spPr>
          <a:xfrm>
            <a:off x="3708400" y="152400"/>
            <a:ext cx="8331200" cy="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i="0" u="none" strike="noStrike" cap="none">
                <a:solidFill>
                  <a:srgbClr val="1F2A37"/>
                </a:solidFill>
                <a:latin typeface="Calibri"/>
                <a:ea typeface="Calibri"/>
                <a:cs typeface="Calibri"/>
                <a:sym typeface="Calibri"/>
              </a:rPr>
              <a:t>2025 рік завершено з профіцитом 77,2 тис. грн: залишок коштів асоціації зріс на 114,8%</a:t>
            </a:r>
            <a:endParaRPr sz="1800" b="1" i="0" u="none" strike="noStrike" cap="none">
              <a:solidFill>
                <a:srgbClr val="1F2A3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457200" y="1092200"/>
            <a:ext cx="112776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0" u="none" strike="noStrike" cap="non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ЗВІТ ПРО РУХ ГРОШОВИХ КОШТІВ · ПЕРІОД 01.01.2025 – 25.12.2025 · 129 ОПЕРАЦІЙ</a:t>
            </a:r>
            <a:endParaRPr sz="1400" b="1" i="0" u="none" strike="noStrike" cap="none">
              <a:solidFill>
                <a:srgbClr val="64748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457200" y="1625600"/>
            <a:ext cx="2590800" cy="236220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rgbClr val="E2E8F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457200" y="1625600"/>
            <a:ext cx="2590800" cy="889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558800" y="1879600"/>
            <a:ext cx="2387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0" u="none" strike="noStrike" cap="non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ВХІДНИЙ ЗАЛИШОК</a:t>
            </a:r>
            <a:endParaRPr sz="1400" b="1" i="0" u="none" strike="noStrike" cap="none">
              <a:solidFill>
                <a:srgbClr val="47556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533400" y="2565400"/>
            <a:ext cx="2438400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67 230,60</a:t>
            </a:r>
            <a:endParaRPr/>
          </a:p>
        </p:txBody>
      </p:sp>
      <p:sp>
        <p:nvSpPr>
          <p:cNvPr id="111" name="Google Shape;111;p2"/>
          <p:cNvSpPr txBox="1"/>
          <p:nvPr/>
        </p:nvSpPr>
        <p:spPr>
          <a:xfrm>
            <a:off x="533400" y="3124200"/>
            <a:ext cx="2438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0" i="0" u="none" strike="noStrike" cap="non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грн</a:t>
            </a:r>
            <a:endParaRPr sz="1400" b="0" i="0" u="none" strike="noStrike" cap="none">
              <a:solidFill>
                <a:srgbClr val="64748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558800" y="3479800"/>
            <a:ext cx="23876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0" i="0" u="none" strike="noStrike" cap="non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на 01.01.2025</a:t>
            </a:r>
            <a:endParaRPr sz="1400" b="0" i="0" u="none" strike="noStrike" cap="none">
              <a:solidFill>
                <a:srgbClr val="94A3B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3352800" y="1625600"/>
            <a:ext cx="2590800" cy="236220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rgbClr val="E2E8F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3352800" y="1625600"/>
            <a:ext cx="2590800" cy="88900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/>
          <p:cNvSpPr txBox="1"/>
          <p:nvPr/>
        </p:nvSpPr>
        <p:spPr>
          <a:xfrm>
            <a:off x="3454400" y="1879600"/>
            <a:ext cx="2387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0" u="none" strike="noStrike" cap="non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НАДХОДЖЕННЯ</a:t>
            </a:r>
            <a:endParaRPr sz="1400" b="1" i="0" u="none" strike="noStrike" cap="none">
              <a:solidFill>
                <a:srgbClr val="47556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3429000" y="2565400"/>
            <a:ext cx="2438400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1B7A3D"/>
                </a:solidFill>
                <a:latin typeface="Calibri"/>
                <a:ea typeface="Calibri"/>
                <a:cs typeface="Calibri"/>
                <a:sym typeface="Calibri"/>
              </a:rPr>
              <a:t>452 634,02</a:t>
            </a:r>
            <a:endParaRPr/>
          </a:p>
        </p:txBody>
      </p:sp>
      <p:sp>
        <p:nvSpPr>
          <p:cNvPr id="117" name="Google Shape;117;p2"/>
          <p:cNvSpPr txBox="1"/>
          <p:nvPr/>
        </p:nvSpPr>
        <p:spPr>
          <a:xfrm>
            <a:off x="3429000" y="3124200"/>
            <a:ext cx="2438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0" i="0" u="none" strike="noStrike" cap="non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грн</a:t>
            </a:r>
            <a:endParaRPr sz="1400" b="0" i="0" u="none" strike="noStrike" cap="none">
              <a:solidFill>
                <a:srgbClr val="64748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2"/>
          <p:cNvSpPr txBox="1"/>
          <p:nvPr/>
        </p:nvSpPr>
        <p:spPr>
          <a:xfrm>
            <a:off x="3454400" y="3479800"/>
            <a:ext cx="23876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0" i="0" u="none" strike="noStrike" cap="non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за 2025 рік</a:t>
            </a:r>
            <a:endParaRPr sz="1400" b="0" i="0" u="none" strike="noStrike" cap="none">
              <a:solidFill>
                <a:srgbClr val="94A3B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6248400" y="1625600"/>
            <a:ext cx="2590800" cy="236220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rgbClr val="E2E8F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/>
          <p:nvPr/>
        </p:nvSpPr>
        <p:spPr>
          <a:xfrm>
            <a:off x="6248400" y="1625600"/>
            <a:ext cx="2590800" cy="88900"/>
          </a:xfrm>
          <a:prstGeom prst="rect">
            <a:avLst/>
          </a:prstGeom>
          <a:solidFill>
            <a:srgbClr val="F2A9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6350000" y="1879600"/>
            <a:ext cx="2387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0" u="none" strike="noStrike" cap="non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ВИДАТКИ</a:t>
            </a:r>
            <a:endParaRPr sz="1400" b="1" i="0" u="none" strike="noStrike" cap="none">
              <a:solidFill>
                <a:srgbClr val="47556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6324600" y="2565400"/>
            <a:ext cx="2438400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B23A2E"/>
                </a:solidFill>
                <a:latin typeface="Calibri"/>
                <a:ea typeface="Calibri"/>
                <a:cs typeface="Calibri"/>
                <a:sym typeface="Calibri"/>
              </a:rPr>
              <a:t>375 464,42</a:t>
            </a:r>
            <a:endParaRPr/>
          </a:p>
        </p:txBody>
      </p:sp>
      <p:sp>
        <p:nvSpPr>
          <p:cNvPr id="123" name="Google Shape;123;p2"/>
          <p:cNvSpPr txBox="1"/>
          <p:nvPr/>
        </p:nvSpPr>
        <p:spPr>
          <a:xfrm>
            <a:off x="6324600" y="3124200"/>
            <a:ext cx="2438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0" i="0" u="none" strike="noStrike" cap="non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грн</a:t>
            </a:r>
            <a:endParaRPr sz="1400" b="0" i="0" u="none" strike="noStrike" cap="none">
              <a:solidFill>
                <a:srgbClr val="64748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2"/>
          <p:cNvSpPr txBox="1"/>
          <p:nvPr/>
        </p:nvSpPr>
        <p:spPr>
          <a:xfrm>
            <a:off x="6350000" y="3479800"/>
            <a:ext cx="23876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0" i="0" u="none" strike="noStrike" cap="non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за 2025 рік</a:t>
            </a:r>
            <a:endParaRPr sz="1400" b="0" i="0" u="none" strike="noStrike" cap="none">
              <a:solidFill>
                <a:srgbClr val="94A3B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"/>
          <p:cNvSpPr/>
          <p:nvPr/>
        </p:nvSpPr>
        <p:spPr>
          <a:xfrm>
            <a:off x="9144000" y="1625600"/>
            <a:ext cx="2590800" cy="236220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rgbClr val="E2E8F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2"/>
          <p:cNvSpPr/>
          <p:nvPr/>
        </p:nvSpPr>
        <p:spPr>
          <a:xfrm>
            <a:off x="9144000" y="1625600"/>
            <a:ext cx="2590800" cy="88900"/>
          </a:xfrm>
          <a:prstGeom prst="rect">
            <a:avLst/>
          </a:prstGeom>
          <a:solidFill>
            <a:srgbClr val="0F4C8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"/>
          <p:cNvSpPr txBox="1"/>
          <p:nvPr/>
        </p:nvSpPr>
        <p:spPr>
          <a:xfrm>
            <a:off x="9245600" y="1879600"/>
            <a:ext cx="2387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0" u="none" strike="noStrike" cap="non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ВИХІДНИЙ ЗАЛИШОК</a:t>
            </a:r>
            <a:endParaRPr sz="1400" b="1" i="0" u="none" strike="noStrike" cap="none">
              <a:solidFill>
                <a:srgbClr val="47556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2"/>
          <p:cNvSpPr txBox="1"/>
          <p:nvPr/>
        </p:nvSpPr>
        <p:spPr>
          <a:xfrm>
            <a:off x="9220200" y="2565400"/>
            <a:ext cx="2438400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144 400,20</a:t>
            </a:r>
            <a:endParaRPr/>
          </a:p>
        </p:txBody>
      </p:sp>
      <p:sp>
        <p:nvSpPr>
          <p:cNvPr id="129" name="Google Shape;129;p2"/>
          <p:cNvSpPr txBox="1"/>
          <p:nvPr/>
        </p:nvSpPr>
        <p:spPr>
          <a:xfrm>
            <a:off x="9220200" y="3124200"/>
            <a:ext cx="2438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0" i="0" u="none" strike="noStrike" cap="non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грн</a:t>
            </a:r>
            <a:endParaRPr sz="1400" b="0" i="0" u="none" strike="noStrike" cap="none">
              <a:solidFill>
                <a:srgbClr val="64748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"/>
          <p:cNvSpPr txBox="1"/>
          <p:nvPr/>
        </p:nvSpPr>
        <p:spPr>
          <a:xfrm>
            <a:off x="9245600" y="3479800"/>
            <a:ext cx="23876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0" i="0" u="none" strike="noStrike" cap="non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на 25.12.2025</a:t>
            </a:r>
            <a:endParaRPr sz="1400" b="0" i="0" u="none" strike="noStrike" cap="none">
              <a:solidFill>
                <a:srgbClr val="94A3B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"/>
          <p:cNvSpPr txBox="1"/>
          <p:nvPr/>
        </p:nvSpPr>
        <p:spPr>
          <a:xfrm>
            <a:off x="3048000" y="2362200"/>
            <a:ext cx="304800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i="0" u="none" strike="noStrike" cap="non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/>
          </a:p>
        </p:txBody>
      </p:sp>
      <p:sp>
        <p:nvSpPr>
          <p:cNvPr id="132" name="Google Shape;132;p2"/>
          <p:cNvSpPr txBox="1"/>
          <p:nvPr/>
        </p:nvSpPr>
        <p:spPr>
          <a:xfrm>
            <a:off x="5943600" y="2362200"/>
            <a:ext cx="304800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i="0" u="none" strike="noStrike" cap="non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−</a:t>
            </a:r>
            <a:endParaRPr/>
          </a:p>
        </p:txBody>
      </p:sp>
      <p:sp>
        <p:nvSpPr>
          <p:cNvPr id="133" name="Google Shape;133;p2"/>
          <p:cNvSpPr txBox="1"/>
          <p:nvPr/>
        </p:nvSpPr>
        <p:spPr>
          <a:xfrm>
            <a:off x="8839200" y="2362200"/>
            <a:ext cx="304800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i="0" u="none" strike="noStrike" cap="non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endParaRPr/>
          </a:p>
        </p:txBody>
      </p:sp>
      <p:sp>
        <p:nvSpPr>
          <p:cNvPr id="134" name="Google Shape;134;p2"/>
          <p:cNvSpPr/>
          <p:nvPr/>
        </p:nvSpPr>
        <p:spPr>
          <a:xfrm>
            <a:off x="457200" y="4292600"/>
            <a:ext cx="11277600" cy="1066800"/>
          </a:xfrm>
          <a:prstGeom prst="rect">
            <a:avLst/>
          </a:prstGeom>
          <a:solidFill>
            <a:srgbClr val="0F4C8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"/>
          <p:cNvSpPr txBox="1"/>
          <p:nvPr/>
        </p:nvSpPr>
        <p:spPr>
          <a:xfrm>
            <a:off x="736600" y="4470400"/>
            <a:ext cx="5461000" cy="3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ЧИСТИЙ РЕЗУЛЬТАТ ЗА РІК</a:t>
            </a:r>
            <a:endParaRPr sz="16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"/>
          <p:cNvSpPr txBox="1"/>
          <p:nvPr/>
        </p:nvSpPr>
        <p:spPr>
          <a:xfrm>
            <a:off x="736600" y="4826000"/>
            <a:ext cx="5461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0" i="0" u="none" strike="noStrike" cap="none">
                <a:solidFill>
                  <a:srgbClr val="BFE3F5"/>
                </a:solidFill>
                <a:latin typeface="Calibri"/>
                <a:ea typeface="Calibri"/>
                <a:cs typeface="Calibri"/>
                <a:sym typeface="Calibri"/>
              </a:rPr>
              <a:t>надходження мінус видатки за 2025 рік</a:t>
            </a:r>
            <a:endParaRPr sz="1400" b="0" i="0" u="none" strike="noStrike" cap="none">
              <a:solidFill>
                <a:srgbClr val="BFE3F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2"/>
          <p:cNvSpPr txBox="1"/>
          <p:nvPr/>
        </p:nvSpPr>
        <p:spPr>
          <a:xfrm>
            <a:off x="6604000" y="4394200"/>
            <a:ext cx="3810000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+77 169,60 грн</a:t>
            </a:r>
            <a:endParaRPr sz="30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"/>
          <p:cNvSpPr txBox="1"/>
          <p:nvPr/>
        </p:nvSpPr>
        <p:spPr>
          <a:xfrm>
            <a:off x="5461000" y="4978400"/>
            <a:ext cx="49530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0" i="0" u="none" strike="noStrike" cap="none">
                <a:solidFill>
                  <a:srgbClr val="BFE3F5"/>
                </a:solidFill>
                <a:latin typeface="Calibri"/>
                <a:ea typeface="Calibri"/>
                <a:cs typeface="Calibri"/>
                <a:sym typeface="Calibri"/>
              </a:rPr>
              <a:t>профіцит +114,8% до залишку на 01.01.2025</a:t>
            </a:r>
            <a:endParaRPr sz="1400" b="0" i="0" u="none" strike="noStrike" cap="none">
              <a:solidFill>
                <a:srgbClr val="BFE3F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2"/>
          <p:cNvSpPr txBox="1"/>
          <p:nvPr/>
        </p:nvSpPr>
        <p:spPr>
          <a:xfrm>
            <a:off x="457200" y="5664200"/>
            <a:ext cx="112776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0" i="1" u="none" strike="noStrike" cap="non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Звіт відповідає офіційним даним про використання коштів асоціації. Суми наведено у гривнях (UAH) за фактом банківських проводок</a:t>
            </a:r>
            <a:r>
              <a:rPr lang="ru-RU" i="1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. Перевищення у </a:t>
            </a:r>
            <a:r>
              <a:rPr lang="ru-RU" b="1" i="1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169,60 грн. </a:t>
            </a:r>
            <a:r>
              <a:rPr lang="ru-RU" i="1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у Звіті зумовлене сукупним впливом банківських комісій, курсових різниць та округлення сум.</a:t>
            </a:r>
            <a:endParaRPr sz="1400" b="0" i="1" u="none" strike="noStrike" cap="none">
              <a:solidFill>
                <a:srgbClr val="94A3B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0" name="Google Shape;140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650" y="72750"/>
            <a:ext cx="3295150" cy="68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4BB6EE-A9C0-4292-82AD-52E715DDA2B8}"/>
              </a:ext>
            </a:extLst>
          </p:cNvPr>
          <p:cNvSpPr txBox="1"/>
          <p:nvPr/>
        </p:nvSpPr>
        <p:spPr>
          <a:xfrm>
            <a:off x="3708400" y="152400"/>
            <a:ext cx="8331200" cy="787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ru-RU" b="1">
                <a:solidFill>
                  <a:srgbClr val="1F2A37"/>
                </a:solidFill>
              </a:rPr>
              <a:t>Структура руху коштів за групами: благодійні внески профінансували заходи, залишок зріс до 144,4 тис. грн</a:t>
            </a:r>
            <a:endParaRPr lang="en-IE" b="1">
              <a:solidFill>
                <a:srgbClr val="1F2A37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4DA890-D24B-4275-8E32-3D3CC7E45045}"/>
              </a:ext>
            </a:extLst>
          </p:cNvPr>
          <p:cNvSpPr txBox="1"/>
          <p:nvPr/>
        </p:nvSpPr>
        <p:spPr>
          <a:xfrm>
            <a:off x="457200" y="1066800"/>
            <a:ext cx="11277600" cy="279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ru-RU" b="1" dirty="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ВОДОСПАДНА ДІАГРАМА РУХУ КОШТІВ ЗА ГРУПАМИ ОПЕРАЦІЙ · 2025 РІК · тис. грн</a:t>
            </a:r>
            <a:endParaRPr lang="en-IE" b="1" dirty="0">
              <a:solidFill>
                <a:srgbClr val="64748B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B86D19-A0FE-42CE-8D65-34160A249620}"/>
              </a:ext>
            </a:extLst>
          </p:cNvPr>
          <p:cNvSpPr/>
          <p:nvPr/>
        </p:nvSpPr>
        <p:spPr>
          <a:xfrm>
            <a:off x="8280400" y="1447800"/>
            <a:ext cx="3626051" cy="5283200"/>
          </a:xfrm>
          <a:prstGeom prst="rect">
            <a:avLst/>
          </a:prstGeom>
          <a:solidFill>
            <a:srgbClr val="F1F5F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I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43D6AC-8A46-4C8A-9949-F087E6A64C49}"/>
              </a:ext>
            </a:extLst>
          </p:cNvPr>
          <p:cNvSpPr/>
          <p:nvPr/>
        </p:nvSpPr>
        <p:spPr>
          <a:xfrm>
            <a:off x="8280400" y="1447800"/>
            <a:ext cx="3626051" cy="101600"/>
          </a:xfrm>
          <a:prstGeom prst="rect">
            <a:avLst/>
          </a:prstGeom>
          <a:solidFill>
            <a:srgbClr val="0F4C8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I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CCAEB7-C8E4-4ABE-91D3-8FDDD5D01460}"/>
              </a:ext>
            </a:extLst>
          </p:cNvPr>
          <p:cNvSpPr txBox="1"/>
          <p:nvPr/>
        </p:nvSpPr>
        <p:spPr>
          <a:xfrm>
            <a:off x="8509000" y="1676400"/>
            <a:ext cx="3530600" cy="3048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r>
              <a:rPr lang="ru-RU" sz="1500" b="1" dirty="0">
                <a:solidFill>
                  <a:srgbClr val="0F4C81"/>
                </a:solidFill>
                <a:latin typeface="Calibri"/>
                <a:ea typeface="Calibri"/>
                <a:cs typeface="Calibri"/>
              </a:rPr>
              <a:t>КЛЮЧОВІ ВИСНОВКИ</a:t>
            </a:r>
            <a:endParaRPr lang="en-IE" sz="1500" b="1" dirty="0">
              <a:solidFill>
                <a:srgbClr val="0F4C8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242575-1AE3-49BA-B7B9-524081F4707C}"/>
              </a:ext>
            </a:extLst>
          </p:cNvPr>
          <p:cNvSpPr/>
          <p:nvPr/>
        </p:nvSpPr>
        <p:spPr>
          <a:xfrm>
            <a:off x="8509000" y="2184400"/>
            <a:ext cx="63500" cy="939800"/>
          </a:xfrm>
          <a:prstGeom prst="rect">
            <a:avLst/>
          </a:prstGeom>
          <a:solidFill>
            <a:srgbClr val="1B7A3D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I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6C6229-A4F2-4B33-A3FB-9B362BBF0D95}"/>
              </a:ext>
            </a:extLst>
          </p:cNvPr>
          <p:cNvSpPr txBox="1"/>
          <p:nvPr/>
        </p:nvSpPr>
        <p:spPr>
          <a:xfrm>
            <a:off x="8686800" y="2133600"/>
            <a:ext cx="3327400" cy="304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ru-RU" b="1" dirty="0" err="1">
                <a:solidFill>
                  <a:srgbClr val="1F2A37"/>
                </a:solidFill>
                <a:latin typeface="Calibri"/>
                <a:ea typeface="Calibri"/>
                <a:cs typeface="Calibri"/>
              </a:rPr>
              <a:t>Профіцит</a:t>
            </a:r>
            <a:r>
              <a:rPr lang="ru-RU" b="1" dirty="0">
                <a:solidFill>
                  <a:srgbClr val="1F2A37"/>
                </a:solidFill>
                <a:latin typeface="Calibri"/>
                <a:ea typeface="Calibri"/>
                <a:cs typeface="Calibri"/>
              </a:rPr>
              <a:t> +77,2 тис. грн (+114,8%)</a:t>
            </a:r>
            <a:endParaRPr lang="en-IE" b="1" dirty="0">
              <a:solidFill>
                <a:srgbClr val="1F2A37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A58B19-3481-4AD9-994A-4ACA1C6A3A25}"/>
              </a:ext>
            </a:extLst>
          </p:cNvPr>
          <p:cNvSpPr txBox="1"/>
          <p:nvPr/>
        </p:nvSpPr>
        <p:spPr>
          <a:xfrm>
            <a:off x="8645626" y="2386866"/>
            <a:ext cx="3327400" cy="736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r>
              <a:rPr lang="ru-RU" dirty="0" err="1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Надходження</a:t>
            </a:r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ru-RU" dirty="0" err="1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перевищили</a:t>
            </a:r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ru-RU" dirty="0" err="1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видатки</a:t>
            </a:r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; </a:t>
            </a:r>
            <a:r>
              <a:rPr lang="ru-RU" dirty="0" err="1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залишок</a:t>
            </a:r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ru-RU" dirty="0" err="1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коштів</a:t>
            </a:r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ru-RU" dirty="0" err="1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подвоївся</a:t>
            </a:r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 за </a:t>
            </a:r>
            <a:r>
              <a:rPr lang="ru-RU" dirty="0" err="1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рік</a:t>
            </a:r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.</a:t>
            </a:r>
            <a:endParaRPr lang="en-IE" dirty="0">
              <a:solidFill>
                <a:srgbClr val="475569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EACAA7-BE70-4CD3-9901-FBF7F3F6DB4D}"/>
              </a:ext>
            </a:extLst>
          </p:cNvPr>
          <p:cNvSpPr/>
          <p:nvPr/>
        </p:nvSpPr>
        <p:spPr>
          <a:xfrm>
            <a:off x="8509000" y="3302000"/>
            <a:ext cx="63500" cy="939800"/>
          </a:xfrm>
          <a:prstGeom prst="rect">
            <a:avLst/>
          </a:prstGeom>
          <a:solidFill>
            <a:srgbClr val="00AEEF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I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776981-26E9-46A8-A91C-CF42AFFC0937}"/>
              </a:ext>
            </a:extLst>
          </p:cNvPr>
          <p:cNvSpPr txBox="1"/>
          <p:nvPr/>
        </p:nvSpPr>
        <p:spPr>
          <a:xfrm>
            <a:off x="8686800" y="3183155"/>
            <a:ext cx="3327400" cy="304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b="1">
                <a:solidFill>
                  <a:srgbClr val="1F2A37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ru-RU" dirty="0" err="1"/>
              <a:t>Концентрація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endParaRPr lang="en-IE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2D0BC5-31EC-44B0-82AD-AE97C4A79FB4}"/>
              </a:ext>
            </a:extLst>
          </p:cNvPr>
          <p:cNvSpPr txBox="1"/>
          <p:nvPr/>
        </p:nvSpPr>
        <p:spPr>
          <a:xfrm>
            <a:off x="8674100" y="3386355"/>
            <a:ext cx="3327400" cy="736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r>
              <a:rPr lang="uk-UA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Всі надходження є цільовими та відповідають вимогам Статуту (благодійні або членські внески).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6CBB2E-EEFB-4F0E-8A05-EFCEAD808609}"/>
              </a:ext>
            </a:extLst>
          </p:cNvPr>
          <p:cNvSpPr/>
          <p:nvPr/>
        </p:nvSpPr>
        <p:spPr>
          <a:xfrm>
            <a:off x="8509000" y="4419600"/>
            <a:ext cx="63500" cy="939800"/>
          </a:xfrm>
          <a:prstGeom prst="rect">
            <a:avLst/>
          </a:prstGeom>
          <a:solidFill>
            <a:srgbClr val="F2A9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I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366029F-329D-4694-AAF0-8F3C2D7B4036}"/>
              </a:ext>
            </a:extLst>
          </p:cNvPr>
          <p:cNvSpPr txBox="1"/>
          <p:nvPr/>
        </p:nvSpPr>
        <p:spPr>
          <a:xfrm>
            <a:off x="8632926" y="4275355"/>
            <a:ext cx="3327400" cy="304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uk-UA" b="1" dirty="0">
                <a:solidFill>
                  <a:srgbClr val="1F2A37"/>
                </a:solidFill>
                <a:latin typeface="Calibri"/>
                <a:ea typeface="Calibri"/>
                <a:cs typeface="Calibri"/>
              </a:rPr>
              <a:t>Видатки — повністю відповідають Статуту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227C66-4008-4A18-A344-D1D5821DD2E5}"/>
              </a:ext>
            </a:extLst>
          </p:cNvPr>
          <p:cNvSpPr txBox="1"/>
          <p:nvPr/>
        </p:nvSpPr>
        <p:spPr>
          <a:xfrm>
            <a:off x="8686800" y="4699000"/>
            <a:ext cx="3327400" cy="736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r>
              <a:rPr lang="uk-UA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В основному кошти витрачені на організацію заходів, відрядження та технологічну підтримку роботи ВАКЦІ.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F23B3B6-5B9D-413C-B830-E337CA3C24DA}"/>
              </a:ext>
            </a:extLst>
          </p:cNvPr>
          <p:cNvSpPr/>
          <p:nvPr/>
        </p:nvSpPr>
        <p:spPr>
          <a:xfrm>
            <a:off x="8509000" y="5537200"/>
            <a:ext cx="63500" cy="939800"/>
          </a:xfrm>
          <a:prstGeom prst="rect">
            <a:avLst/>
          </a:prstGeom>
          <a:solidFill>
            <a:srgbClr val="64748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IE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B771CF-99E9-437C-A59B-230CBA932518}"/>
              </a:ext>
            </a:extLst>
          </p:cNvPr>
          <p:cNvSpPr txBox="1"/>
          <p:nvPr/>
        </p:nvSpPr>
        <p:spPr>
          <a:xfrm>
            <a:off x="8686800" y="5486400"/>
            <a:ext cx="3327400" cy="304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r>
              <a:rPr lang="ru-RU" b="1" dirty="0" err="1">
                <a:solidFill>
                  <a:srgbClr val="1F2A37"/>
                </a:solidFill>
                <a:latin typeface="Calibri"/>
                <a:ea typeface="Calibri"/>
                <a:cs typeface="Calibri"/>
              </a:rPr>
              <a:t>Технічний</a:t>
            </a:r>
            <a:r>
              <a:rPr lang="ru-RU" b="1" dirty="0">
                <a:solidFill>
                  <a:srgbClr val="1F2A37"/>
                </a:solidFill>
                <a:latin typeface="Calibri"/>
                <a:ea typeface="Calibri"/>
                <a:cs typeface="Calibri"/>
              </a:rPr>
              <a:t> оборот</a:t>
            </a:r>
            <a:endParaRPr lang="en-IE" b="1" dirty="0">
              <a:solidFill>
                <a:srgbClr val="1F2A37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F2AC4E6-E9AC-43A7-AA69-B90DDEFFB6E1}"/>
              </a:ext>
            </a:extLst>
          </p:cNvPr>
          <p:cNvSpPr txBox="1"/>
          <p:nvPr/>
        </p:nvSpPr>
        <p:spPr>
          <a:xfrm>
            <a:off x="8686800" y="5749491"/>
            <a:ext cx="3327400" cy="736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35,0 тис. грн — </a:t>
            </a:r>
            <a:r>
              <a:rPr lang="ru-RU" dirty="0" err="1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повернення</a:t>
            </a:r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ru-RU" dirty="0" err="1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помилкового</a:t>
            </a:r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 платежу; на </a:t>
            </a:r>
            <a:r>
              <a:rPr lang="ru-RU" dirty="0" err="1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чистий</a:t>
            </a:r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 результат не </a:t>
            </a:r>
            <a:r>
              <a:rPr lang="ru-RU" dirty="0" err="1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впливає</a:t>
            </a:r>
            <a:r>
              <a:rPr lang="ru-RU" dirty="0">
                <a:solidFill>
                  <a:srgbClr val="475569"/>
                </a:solidFill>
                <a:latin typeface="Calibri"/>
                <a:ea typeface="Calibri"/>
                <a:cs typeface="Calibri"/>
              </a:rPr>
              <a:t>.</a:t>
            </a:r>
            <a:endParaRPr lang="en-IE" dirty="0">
              <a:solidFill>
                <a:srgbClr val="475569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20" name="Copied 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" y="63500"/>
            <a:ext cx="3238500" cy="749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01" name="Waterfall"/>
          <p:cNvGraphicFramePr/>
          <p:nvPr>
            <p:extLst>
              <p:ext uri="{D42A27DB-BD31-4B8C-83A1-F6EECF244321}">
                <p14:modId xmlns:p14="http://schemas.microsoft.com/office/powerpoint/2010/main" val="2732434681"/>
              </p:ext>
            </p:extLst>
          </p:nvPr>
        </p:nvGraphicFramePr>
        <p:xfrm>
          <a:off x="190500" y="1397000"/>
          <a:ext cx="7975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3049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4"/>
          <p:cNvSpPr txBox="1"/>
          <p:nvPr/>
        </p:nvSpPr>
        <p:spPr>
          <a:xfrm>
            <a:off x="3708400" y="152400"/>
            <a:ext cx="8331200" cy="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i="0" u="none" strike="noStrike" cap="none">
                <a:solidFill>
                  <a:srgbClr val="1F2A37"/>
                </a:solidFill>
                <a:latin typeface="Calibri"/>
                <a:ea typeface="Calibri"/>
                <a:cs typeface="Calibri"/>
                <a:sym typeface="Calibri"/>
              </a:rPr>
              <a:t>Звіт про рух грошових коштів: профіцит 77,2 тис. грн сформував залишок 144,4 тис. грн на кінець року</a:t>
            </a:r>
            <a:endParaRPr sz="1800" b="1" i="0" u="none" strike="noStrike" cap="none">
              <a:solidFill>
                <a:srgbClr val="1F2A3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4"/>
          <p:cNvSpPr txBox="1"/>
          <p:nvPr/>
        </p:nvSpPr>
        <p:spPr>
          <a:xfrm>
            <a:off x="457200" y="1092200"/>
            <a:ext cx="11277600" cy="2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0" u="none" strike="noStrike" cap="non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РУХ ГРОШОВИХ КОШТІВ ЗА КАТЕГОРІЯМИ · 2025 РІК · ГРН</a:t>
            </a:r>
            <a:endParaRPr sz="1400" b="1" i="0" u="none" strike="noStrike" cap="none">
              <a:solidFill>
                <a:srgbClr val="64748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0" name="Google Shape;170;p4"/>
          <p:cNvGraphicFramePr/>
          <p:nvPr>
            <p:extLst>
              <p:ext uri="{D42A27DB-BD31-4B8C-83A1-F6EECF244321}">
                <p14:modId xmlns:p14="http://schemas.microsoft.com/office/powerpoint/2010/main" val="2217737064"/>
              </p:ext>
            </p:extLst>
          </p:nvPr>
        </p:nvGraphicFramePr>
        <p:xfrm>
          <a:off x="457200" y="1473200"/>
          <a:ext cx="11277600" cy="4876800"/>
        </p:xfrm>
        <a:graphic>
          <a:graphicData uri="http://schemas.openxmlformats.org/drawingml/2006/table">
            <a:tbl>
              <a:tblPr>
                <a:noFill/>
                <a:tableStyleId>{8805D6D0-658C-4419-B4EB-246B9698AAD1}</a:tableStyleId>
              </a:tblPr>
              <a:tblGrid>
                <a:gridCol w="66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СТАТТЯ РУХУ КОШТІВ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F4C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СУМА, ГРН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F4C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ЧАСТКА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F4C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1F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Вхідний залишок на 01.01.2025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EF2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1F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67 230,60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EF2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1F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—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EF2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1B7A3D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Надходження за період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3F2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1B7A3D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452 634,02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3F2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1B7A3D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100,0%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3F2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33415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  Благодійні внески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1F2A3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377 179,02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64748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83,3%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33415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  Членські внески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1F2A3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40 455,00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64748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8,9%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33415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  Інші надходження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1F2A3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35 000,00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64748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7,7%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B23A2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Видатки за період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B23A2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375 464,42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B23A2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100,0%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33415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  Організація заходів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1F2A3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239 878,68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64748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63,9%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33415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  IT / Діджитал-сервіси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1F2A3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37 366,60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64748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10,0%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33415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  Технічні (взаємозалік)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1F2A3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35 000,00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64748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9,3%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33415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  Авансові звіти / підзвіт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1F2A3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32 197,60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64748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8,6%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33415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  Відрядження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1F2A3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17 883,67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64748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4,8%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33415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  Бухгалтерія, банк та інше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1F2A3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13 137,87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strike="noStrike" cap="none">
                          <a:solidFill>
                            <a:srgbClr val="64748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3,5%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1F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Чистий результат за рік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1B7A3D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+77 169,60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1F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+114,8%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Вихідний залишок на 25.12.2025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F4C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144 400,20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F4C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—</a:t>
                      </a:r>
                      <a:endParaRPr/>
                    </a:p>
                  </a:txBody>
                  <a:tcPr marL="91450" marR="9145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F4C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171" name="Google Shape;17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650" y="72750"/>
            <a:ext cx="3295150" cy="684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67549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6E3D650-B8AB-4093-871A-87EF1F1D0579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2d04acb7-c242-4309-bbaa-220ea7bb5069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402</Words>
  <Application>Microsoft Office PowerPoint</Application>
  <PresentationFormat>Широкий екран</PresentationFormat>
  <Paragraphs>89</Paragraphs>
  <Slides>4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Microsoft YaHei</vt:lpstr>
      <vt:lpstr>Arial</vt:lpstr>
      <vt:lpstr>Calibri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Fedoran Oksana</dc:creator>
  <cp:lastModifiedBy>Iryna Velychko</cp:lastModifiedBy>
  <cp:revision>2</cp:revision>
  <dcterms:created xsi:type="dcterms:W3CDTF">2024-04-15T07:53:01Z</dcterms:created>
  <dcterms:modified xsi:type="dcterms:W3CDTF">2026-06-18T11:26:38Z</dcterms:modified>
</cp:coreProperties>
</file>