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6" r:id="rId5"/>
    <p:sldId id="271" r:id="rId6"/>
    <p:sldId id="270" r:id="rId7"/>
    <p:sldId id="262" r:id="rId8"/>
    <p:sldId id="268" r:id="rId9"/>
    <p:sldId id="269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023"/>
    <a:srgbClr val="BF4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94710"/>
  </p:normalViewPr>
  <p:slideViewPr>
    <p:cSldViewPr snapToGrid="0">
      <p:cViewPr varScale="1">
        <p:scale>
          <a:sx n="75" d="100"/>
          <a:sy n="75" d="100"/>
        </p:scale>
        <p:origin x="65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4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18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7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16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8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B00A-9D5D-4DC4-9CFD-280EF86DB7E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B844E6-0F78-43D4-8E3E-8811C73E6C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isarzhevsk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B7611-B10C-823B-D3F2-04E11C57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14" y="508221"/>
            <a:ext cx="9172344" cy="1745974"/>
          </a:xfrm>
        </p:spPr>
        <p:txBody>
          <a:bodyPr>
            <a:noAutofit/>
          </a:bodyPr>
          <a:lstStyle/>
          <a:p>
            <a:pPr algn="ctr"/>
            <a:b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Національна дослідницька мережа </a:t>
            </a:r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POLLARIS</a:t>
            </a:r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400" b="1" i="1" dirty="0">
                <a:solidFill>
                  <a:srgbClr val="86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 як </a:t>
            </a:r>
            <a:r>
              <a:rPr lang="uk-UA" sz="5400" b="1" i="1" dirty="0" err="1">
                <a:solidFill>
                  <a:srgbClr val="86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проєкція</a:t>
            </a:r>
            <a:br>
              <a:rPr lang="ru-RU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2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D08B9D-0D6E-3402-6C4B-F08F8744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74" y="207203"/>
            <a:ext cx="10027109" cy="695964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контролю якості: ЦІННОСТІ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D69C5F4-6341-D10E-C912-85B8D2D3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48" y="2132481"/>
            <a:ext cx="9382760" cy="69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ОПЕРАТОРИ</a:t>
            </a: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НАЙВИЩА ЦІННІСТЬ !</a:t>
            </a:r>
          </a:p>
          <a:p>
            <a:pPr marL="0" indent="0" algn="ctr">
              <a:buNone/>
            </a:pPr>
            <a:endParaRPr lang="uk-UA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5188" indent="-46038">
              <a:buNone/>
            </a:pP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C7736-38C9-6D9B-CBFF-10AC9383565D}"/>
              </a:ext>
            </a:extLst>
          </p:cNvPr>
          <p:cNvSpPr txBox="1"/>
          <p:nvPr/>
        </p:nvSpPr>
        <p:spPr>
          <a:xfrm>
            <a:off x="2997843" y="2828445"/>
            <a:ext cx="80328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5188" indent="-46038">
              <a:buNone/>
            </a:pPr>
            <a:endParaRPr lang="uk-U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5188" indent="-46038">
              <a:buNone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завжди </a:t>
            </a:r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endParaRPr lang="uk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5188" indent="-46038">
              <a:buNone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</a:p>
          <a:p>
            <a:pPr marL="2135188" indent="-46038"/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РОСТЕМО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5188" indent="-46038">
              <a:buNone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РАЗОМ</a:t>
            </a: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2DDFA-4F35-2B44-21AA-7524ED05AD50}"/>
              </a:ext>
            </a:extLst>
          </p:cNvPr>
          <p:cNvSpPr txBox="1"/>
          <p:nvPr/>
        </p:nvSpPr>
        <p:spPr>
          <a:xfrm>
            <a:off x="743673" y="4037834"/>
            <a:ext cx="4959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КРЕДО:</a:t>
            </a:r>
          </a:p>
        </p:txBody>
      </p:sp>
    </p:spTree>
    <p:extLst>
      <p:ext uri="{BB962C8B-B14F-4D97-AF65-F5344CB8AC3E}">
        <p14:creationId xmlns:p14="http://schemas.microsoft.com/office/powerpoint/2010/main" val="393059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3D34-45E1-7482-79E2-AF237FC9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747B03-96B5-FF5A-FAFF-0E8569A2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82" y="241900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Пісаржевська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 відділу контролю якості та аналітики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-центру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POLLARIS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pisarzhevska@gmail.com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@Pisarzhevska_Oksana</a:t>
            </a:r>
          </a:p>
          <a:p>
            <a:pPr marL="0" indent="0">
              <a:buNone/>
            </a:pPr>
            <a:r>
              <a:rPr lang="uk-UA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uk-U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	380965330415</a:t>
            </a:r>
          </a:p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380501960737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9E9172-C7CC-BBEE-65CF-90CAB9F2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2" y="34725"/>
            <a:ext cx="2362405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E929D53-1D63-5733-E14D-52BB9077C794}"/>
              </a:ext>
            </a:extLst>
          </p:cNvPr>
          <p:cNvSpPr txBox="1">
            <a:spLocks/>
          </p:cNvSpPr>
          <p:nvPr/>
        </p:nvSpPr>
        <p:spPr>
          <a:xfrm>
            <a:off x="621133" y="5383093"/>
            <a:ext cx="3518442" cy="1023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роботи: віддалена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 оператори працюють з усіх куточків країни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15FD44-AE56-F1F0-D4A2-227A120C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94" y="3561907"/>
            <a:ext cx="4765505" cy="3296093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7EB6CAB-711B-E7F6-1641-68EAC75B3876}"/>
              </a:ext>
            </a:extLst>
          </p:cNvPr>
          <p:cNvSpPr txBox="1">
            <a:spLocks/>
          </p:cNvSpPr>
          <p:nvPr/>
        </p:nvSpPr>
        <p:spPr>
          <a:xfrm>
            <a:off x="209391" y="49632"/>
            <a:ext cx="4341927" cy="695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8000" b="1" dirty="0">
                <a:solidFill>
                  <a:srgbClr val="86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uk-UA" sz="8000" dirty="0">
                <a:solidFill>
                  <a:srgbClr val="86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000" b="1" dirty="0">
                <a:solidFill>
                  <a:srgbClr val="86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ми?</a:t>
            </a:r>
          </a:p>
          <a:p>
            <a:endParaRPr lang="uk-UA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F3686-9C6E-D645-0C56-F30A30D472DC}"/>
              </a:ext>
            </a:extLst>
          </p:cNvPr>
          <p:cNvSpPr txBox="1"/>
          <p:nvPr/>
        </p:nvSpPr>
        <p:spPr>
          <a:xfrm>
            <a:off x="711572" y="1474907"/>
            <a:ext cx="932311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POLLARIS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заснований у 2020 році. </a:t>
            </a:r>
          </a:p>
          <a:p>
            <a:r>
              <a:rPr lang="uk-U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операторів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811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тис. інтерв’ю за 5 років роботи </a:t>
            </a:r>
          </a:p>
        </p:txBody>
      </p:sp>
    </p:spTree>
    <p:extLst>
      <p:ext uri="{BB962C8B-B14F-4D97-AF65-F5344CB8AC3E}">
        <p14:creationId xmlns:p14="http://schemas.microsoft.com/office/powerpoint/2010/main" val="40113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F278B-C990-C59A-BB1E-B0292D967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B6566-DCAF-A4B9-581B-C4895D9E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1" y="119157"/>
            <a:ext cx="10027109" cy="695964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контролю якості: ЦІЛІ ТА ЗАДАЧІ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276C4-87D0-2FDA-8296-0B68DD89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4" y="935666"/>
            <a:ext cx="9212101" cy="5646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дотриманням стандартів проведення телефонного опитування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кількості операторів у зоні високої ефективності (Анкет/годину)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Моніторинг % відмов та робота над його зниженням</a:t>
            </a:r>
          </a:p>
          <a:p>
            <a:pPr marL="0" indent="0">
              <a:buNone/>
            </a:pPr>
            <a:endPara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 робота з операторами, яка базується на основних KPI: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Ефективність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% відмов до початку інтерв’ю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% відмов протягом інтерв’ю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% довгих інтерв’ю (+30% від середньої тривалості)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Аудіювання день-в-день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Надання зворотних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(письмово, Телеграм, голос) одразу після прослуховування запису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 додаткових навчань, індивідуальних/групових, у разі фіксування системних помилок</a:t>
            </a:r>
            <a:endParaRPr lang="uk-UA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 щотижневих калібрувань з операторами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файлу </a:t>
            </a:r>
            <a:r>
              <a:rPr lang="uk-UA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відпрацювань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заперечень на кожний проект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5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4ED2-C75F-9627-1402-69A5AE8D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BE09F5-BE79-6309-0BDD-7990D031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6" y="1461051"/>
            <a:ext cx="9212101" cy="492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uk-UA" sz="4000" dirty="0">
                <a:solidFill>
                  <a:schemeClr val="tx1"/>
                </a:solidFill>
              </a:rPr>
              <a:t> </a:t>
            </a:r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ЗВІТУ</a:t>
            </a: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BDF52-080D-763A-927E-0F89D933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6" y="2628489"/>
            <a:ext cx="11203653" cy="292170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8DD84EE-D0C7-3998-4D85-E4C818033B2B}"/>
              </a:ext>
            </a:extLst>
          </p:cNvPr>
          <p:cNvSpPr txBox="1">
            <a:spLocks/>
          </p:cNvSpPr>
          <p:nvPr/>
        </p:nvSpPr>
        <p:spPr>
          <a:xfrm>
            <a:off x="230071" y="119157"/>
            <a:ext cx="10027109" cy="695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контролю якості: ЦІЛІ ТА ЗАДАЧІ</a:t>
            </a:r>
            <a:endParaRPr lang="uk-U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BC9BC7-0CD5-8E27-03F0-341A74AADE05}"/>
              </a:ext>
            </a:extLst>
          </p:cNvPr>
          <p:cNvSpPr/>
          <p:nvPr/>
        </p:nvSpPr>
        <p:spPr>
          <a:xfrm>
            <a:off x="1554568" y="3856844"/>
            <a:ext cx="435935" cy="13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F681AE-DF66-0E9B-8C03-FCD519F6B4CF}"/>
              </a:ext>
            </a:extLst>
          </p:cNvPr>
          <p:cNvSpPr/>
          <p:nvPr/>
        </p:nvSpPr>
        <p:spPr>
          <a:xfrm>
            <a:off x="1554568" y="4058509"/>
            <a:ext cx="435935" cy="13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BA341F-7725-9E99-CE24-54D254676A78}"/>
              </a:ext>
            </a:extLst>
          </p:cNvPr>
          <p:cNvSpPr/>
          <p:nvPr/>
        </p:nvSpPr>
        <p:spPr>
          <a:xfrm>
            <a:off x="1554567" y="4277176"/>
            <a:ext cx="737783" cy="13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5531E7-7B90-7FAA-B707-D59E8BBFB2C1}"/>
              </a:ext>
            </a:extLst>
          </p:cNvPr>
          <p:cNvSpPr/>
          <p:nvPr/>
        </p:nvSpPr>
        <p:spPr>
          <a:xfrm>
            <a:off x="1554567" y="4495843"/>
            <a:ext cx="6552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94A0B8-FFAD-6056-74B7-B31A64D4FDCA}"/>
              </a:ext>
            </a:extLst>
          </p:cNvPr>
          <p:cNvSpPr/>
          <p:nvPr/>
        </p:nvSpPr>
        <p:spPr>
          <a:xfrm>
            <a:off x="1554567" y="4709899"/>
            <a:ext cx="5917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349FB19-B6A3-5DF6-0A66-A9B4EC58F594}"/>
              </a:ext>
            </a:extLst>
          </p:cNvPr>
          <p:cNvSpPr/>
          <p:nvPr/>
        </p:nvSpPr>
        <p:spPr>
          <a:xfrm>
            <a:off x="1554567" y="4915991"/>
            <a:ext cx="5917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C9E93F-7071-15F7-9AF9-4344978873E8}"/>
              </a:ext>
            </a:extLst>
          </p:cNvPr>
          <p:cNvSpPr/>
          <p:nvPr/>
        </p:nvSpPr>
        <p:spPr>
          <a:xfrm>
            <a:off x="1554567" y="5109383"/>
            <a:ext cx="591733" cy="143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54BD5B-5870-BB8A-6F06-6C2A6E7934D8}"/>
              </a:ext>
            </a:extLst>
          </p:cNvPr>
          <p:cNvSpPr/>
          <p:nvPr/>
        </p:nvSpPr>
        <p:spPr>
          <a:xfrm>
            <a:off x="1560917" y="5335293"/>
            <a:ext cx="6552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947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4ED2-C75F-9627-1402-69A5AE8D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BE09F5-BE79-6309-0BDD-7990D031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1" y="1886356"/>
            <a:ext cx="9828329" cy="153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основними KPI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Щоденна публікація на гугл диску динаміки ефективності по кожному проекту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AD1E4B-FD9C-4845-37F9-0C0CEF21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7" y="3423687"/>
            <a:ext cx="11144054" cy="25624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8DD84EE-D0C7-3998-4D85-E4C818033B2B}"/>
              </a:ext>
            </a:extLst>
          </p:cNvPr>
          <p:cNvSpPr txBox="1">
            <a:spLocks/>
          </p:cNvSpPr>
          <p:nvPr/>
        </p:nvSpPr>
        <p:spPr>
          <a:xfrm>
            <a:off x="230071" y="119157"/>
            <a:ext cx="10027109" cy="695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контролю якості: ЦІЛІ ТА ЗАДАЧІ</a:t>
            </a:r>
            <a:endParaRPr lang="uk-U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4FA0D-B3F7-65F5-85AE-F143E1F9541A}"/>
              </a:ext>
            </a:extLst>
          </p:cNvPr>
          <p:cNvSpPr txBox="1"/>
          <p:nvPr/>
        </p:nvSpPr>
        <p:spPr>
          <a:xfrm>
            <a:off x="230071" y="1206429"/>
            <a:ext cx="8796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КОМУНІКАЦІЯ З ОПЕРАТОРАМИ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69E8EF-4691-6072-9E95-32ACFF3EBE7B}"/>
              </a:ext>
            </a:extLst>
          </p:cNvPr>
          <p:cNvSpPr/>
          <p:nvPr/>
        </p:nvSpPr>
        <p:spPr>
          <a:xfrm>
            <a:off x="403002" y="4343580"/>
            <a:ext cx="435935" cy="13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15FE60-53E2-7A51-A6E3-B081C668C02E}"/>
              </a:ext>
            </a:extLst>
          </p:cNvPr>
          <p:cNvSpPr/>
          <p:nvPr/>
        </p:nvSpPr>
        <p:spPr>
          <a:xfrm>
            <a:off x="403002" y="4550999"/>
            <a:ext cx="6552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65F438-310E-DDFF-20EC-F7531F1200A1}"/>
              </a:ext>
            </a:extLst>
          </p:cNvPr>
          <p:cNvSpPr/>
          <p:nvPr/>
        </p:nvSpPr>
        <p:spPr>
          <a:xfrm>
            <a:off x="432571" y="4774723"/>
            <a:ext cx="368891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6BD9B7-FBD6-74A2-0361-343C26F76B63}"/>
              </a:ext>
            </a:extLst>
          </p:cNvPr>
          <p:cNvSpPr/>
          <p:nvPr/>
        </p:nvSpPr>
        <p:spPr>
          <a:xfrm>
            <a:off x="403002" y="4993894"/>
            <a:ext cx="6552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4F7BE7-1663-22F5-6725-A346422CEDA3}"/>
              </a:ext>
            </a:extLst>
          </p:cNvPr>
          <p:cNvSpPr/>
          <p:nvPr/>
        </p:nvSpPr>
        <p:spPr>
          <a:xfrm>
            <a:off x="404416" y="5199986"/>
            <a:ext cx="5917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470990-57CD-D4C4-94E0-8300FBF68534}"/>
              </a:ext>
            </a:extLst>
          </p:cNvPr>
          <p:cNvSpPr/>
          <p:nvPr/>
        </p:nvSpPr>
        <p:spPr>
          <a:xfrm>
            <a:off x="404416" y="5409291"/>
            <a:ext cx="5917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D2EB0E-DCAA-F97A-095E-B8B4D6755968}"/>
              </a:ext>
            </a:extLst>
          </p:cNvPr>
          <p:cNvSpPr/>
          <p:nvPr/>
        </p:nvSpPr>
        <p:spPr>
          <a:xfrm>
            <a:off x="432059" y="5609443"/>
            <a:ext cx="655233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51D526-6104-70C2-DEF5-CE1FC6FB0040}"/>
              </a:ext>
            </a:extLst>
          </p:cNvPr>
          <p:cNvSpPr/>
          <p:nvPr/>
        </p:nvSpPr>
        <p:spPr>
          <a:xfrm>
            <a:off x="409986" y="5839895"/>
            <a:ext cx="526899" cy="12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651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19E3D-0BEC-EBCE-8C03-8F2DDD76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A4DAE1-296A-2700-E30A-51B33ECB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75" y="207203"/>
            <a:ext cx="9196730" cy="695964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контролю якості: ІНСТРУМЕНТИ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990C7B-F6C9-022A-0FBC-14D79582D8E2}"/>
              </a:ext>
            </a:extLst>
          </p:cNvPr>
          <p:cNvSpPr txBox="1">
            <a:spLocks/>
          </p:cNvSpPr>
          <p:nvPr/>
        </p:nvSpPr>
        <p:spPr>
          <a:xfrm>
            <a:off x="6847193" y="1110368"/>
            <a:ext cx="2671712" cy="695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 канал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20B115-2D2C-21E1-CF83-CF6C611A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30" y="602268"/>
            <a:ext cx="2404319" cy="240812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642550-91B7-7528-57AB-862FAB4C6986}"/>
              </a:ext>
            </a:extLst>
          </p:cNvPr>
          <p:cNvSpPr txBox="1">
            <a:spLocks/>
          </p:cNvSpPr>
          <p:nvPr/>
        </p:nvSpPr>
        <p:spPr>
          <a:xfrm>
            <a:off x="1400706" y="1350989"/>
            <a:ext cx="4904399" cy="455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відпрацювання заперечень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FEC333-1BC5-4E73-AB29-9F4A3C93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02" y="2013533"/>
            <a:ext cx="8719002" cy="38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1EF2-E2E7-1274-9F3C-9DBA93C4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399F8B-CA3B-137B-8F19-CFC73D5D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044"/>
            <a:ext cx="10027109" cy="695964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якості: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ІНТЕРВ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091B6F-0DE2-F515-CA91-48071A39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3" y="1949363"/>
            <a:ext cx="11388539" cy="42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EFEC5-40A3-902F-9DD5-7AC4E1536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C6ED3-2ED4-5025-D506-D14418A3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4" y="1093304"/>
            <a:ext cx="10725033" cy="534222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73CA11-D3F0-8F75-4EE3-6502EF50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044"/>
            <a:ext cx="10027109" cy="695964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якості: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ІНТЕРВ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0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6817-8C5A-C148-9E57-AC799CD7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2AD133-3D47-FB90-121A-D837266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0" y="1212572"/>
            <a:ext cx="8671325" cy="542606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F6B7F21-988A-2B59-1EBA-DCE915C4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044"/>
            <a:ext cx="10027109" cy="695964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якості: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r>
              <a:rPr lang="uk-U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ВІДМОВИ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408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277</Words>
  <Application>Microsoft Office PowerPoint</Application>
  <PresentationFormat>Широкий екран</PresentationFormat>
  <Paragraphs>61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Аспект</vt:lpstr>
      <vt:lpstr> Національна дослідницька мережа  POLLARIS:  Любов як проєкція  </vt:lpstr>
      <vt:lpstr>Презентація PowerPoint</vt:lpstr>
      <vt:lpstr>Відділ контролю якості: ЦІЛІ ТА ЗАДАЧІ</vt:lpstr>
      <vt:lpstr>Презентація PowerPoint</vt:lpstr>
      <vt:lpstr>Презентація PowerPoint</vt:lpstr>
      <vt:lpstr>Відділ контролю якості: ІНСТРУМЕНТИ</vt:lpstr>
      <vt:lpstr>Карта якості: КОНТРОЛЬ ІНТЕРВ’Ю</vt:lpstr>
      <vt:lpstr>Карта якості: КОНТРОЛЬ ІНТЕРВ’Ю</vt:lpstr>
      <vt:lpstr>Карта якості: КОНТРОЛЬ ВІДМОВИ</vt:lpstr>
      <vt:lpstr>Відділ контролю якості: ЦІННОСТІ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дослідницька мережа  POLLARIS:  Любов як проєкція</dc:title>
  <dc:creator>Oksana Pisarzhevska</dc:creator>
  <cp:lastModifiedBy>Iryna Velychko</cp:lastModifiedBy>
  <cp:revision>9</cp:revision>
  <dcterms:created xsi:type="dcterms:W3CDTF">2025-05-13T13:02:16Z</dcterms:created>
  <dcterms:modified xsi:type="dcterms:W3CDTF">2025-05-18T16:42:07Z</dcterms:modified>
</cp:coreProperties>
</file>