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1370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87F5F8-FBBA-42B9-96D2-184F7D01D94D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081AD33-7E24-41FE-8D31-562223342575}">
      <dgm:prSet phldrT="[Text]"/>
      <dgm:spPr/>
      <dgm:t>
        <a:bodyPr/>
        <a:lstStyle/>
        <a:p>
          <a:r>
            <a:rPr lang="ru-RU" altLang="ru-RU" b="1" i="1" dirty="0">
              <a:solidFill>
                <a:prstClr val="black"/>
              </a:solidFill>
            </a:rPr>
            <a:t>Ефективність</a:t>
          </a:r>
        </a:p>
      </dgm:t>
    </dgm:pt>
    <dgm:pt modelId="{DEA05959-319B-440E-9240-0E753F00DA5F}" type="parTrans" cxnId="{9061CFAF-B056-4C9F-B1F8-51563F6C9204}">
      <dgm:prSet/>
      <dgm:spPr/>
      <dgm:t>
        <a:bodyPr/>
        <a:lstStyle/>
        <a:p>
          <a:endParaRPr lang="en-GB"/>
        </a:p>
      </dgm:t>
    </dgm:pt>
    <dgm:pt modelId="{D558AF51-F2B3-4710-BA00-BC5A63B9C245}" type="sibTrans" cxnId="{9061CFAF-B056-4C9F-B1F8-51563F6C9204}">
      <dgm:prSet/>
      <dgm:spPr/>
      <dgm:t>
        <a:bodyPr/>
        <a:lstStyle/>
        <a:p>
          <a:endParaRPr lang="en-GB"/>
        </a:p>
      </dgm:t>
    </dgm:pt>
    <dgm:pt modelId="{A148288B-299D-485D-8697-9CF033EA40FB}">
      <dgm:prSet phldrT="[Text]"/>
      <dgm:spPr>
        <a:ln>
          <a:solidFill>
            <a:schemeClr val="bg1"/>
          </a:solidFill>
        </a:ln>
      </dgm:spPr>
      <dgm:t>
        <a:bodyPr/>
        <a:lstStyle/>
        <a:p>
          <a:r>
            <a:rPr lang="uk-UA" b="1" i="1" dirty="0">
              <a:solidFill>
                <a:prstClr val="black"/>
              </a:solidFill>
            </a:rPr>
            <a:t>Економія</a:t>
          </a:r>
          <a:endParaRPr lang="en-GB" b="1" i="1" dirty="0">
            <a:solidFill>
              <a:prstClr val="black"/>
            </a:solidFill>
          </a:endParaRPr>
        </a:p>
      </dgm:t>
    </dgm:pt>
    <dgm:pt modelId="{6C495AC3-CE68-47D8-A28B-74FFFB187749}" type="parTrans" cxnId="{868D8B4B-C406-4A03-9597-E57C9A1F7C9D}">
      <dgm:prSet/>
      <dgm:spPr/>
      <dgm:t>
        <a:bodyPr/>
        <a:lstStyle/>
        <a:p>
          <a:endParaRPr lang="en-GB"/>
        </a:p>
      </dgm:t>
    </dgm:pt>
    <dgm:pt modelId="{6D70B0CB-419B-43A2-B7DA-566854FD6C22}" type="sibTrans" cxnId="{868D8B4B-C406-4A03-9597-E57C9A1F7C9D}">
      <dgm:prSet/>
      <dgm:spPr/>
      <dgm:t>
        <a:bodyPr/>
        <a:lstStyle/>
        <a:p>
          <a:endParaRPr lang="en-GB"/>
        </a:p>
      </dgm:t>
    </dgm:pt>
    <dgm:pt modelId="{79D4DB23-0453-4073-92DE-F4D53B2C5170}">
      <dgm:prSet phldrT="[Text]"/>
      <dgm:spPr/>
      <dgm:t>
        <a:bodyPr/>
        <a:lstStyle/>
        <a:p>
          <a:r>
            <a:rPr lang="uk-UA" b="1" i="1" dirty="0">
              <a:solidFill>
                <a:prstClr val="black"/>
              </a:solidFill>
            </a:rPr>
            <a:t>ЕХ</a:t>
          </a:r>
          <a:endParaRPr lang="en-US" b="1" i="1" dirty="0">
            <a:solidFill>
              <a:prstClr val="black"/>
            </a:solidFill>
          </a:endParaRPr>
        </a:p>
        <a:p>
          <a:r>
            <a:rPr lang="en-US" b="1" i="1" dirty="0">
              <a:solidFill>
                <a:prstClr val="black"/>
              </a:solidFill>
            </a:rPr>
            <a:t>Employee Experience</a:t>
          </a:r>
          <a:endParaRPr lang="en-GB" b="1" i="1" dirty="0">
            <a:solidFill>
              <a:prstClr val="black"/>
            </a:solidFill>
          </a:endParaRPr>
        </a:p>
      </dgm:t>
    </dgm:pt>
    <dgm:pt modelId="{9D62E37C-3715-4D1E-9EC0-C85C9EFFD39E}" type="parTrans" cxnId="{C115EEC0-1170-42A8-8547-B339FA6E1686}">
      <dgm:prSet/>
      <dgm:spPr/>
      <dgm:t>
        <a:bodyPr/>
        <a:lstStyle/>
        <a:p>
          <a:endParaRPr lang="en-GB"/>
        </a:p>
      </dgm:t>
    </dgm:pt>
    <dgm:pt modelId="{FC41E21D-84A8-43F9-9371-EEA97F8377C1}" type="sibTrans" cxnId="{C115EEC0-1170-42A8-8547-B339FA6E1686}">
      <dgm:prSet/>
      <dgm:spPr/>
      <dgm:t>
        <a:bodyPr/>
        <a:lstStyle/>
        <a:p>
          <a:endParaRPr lang="en-GB"/>
        </a:p>
      </dgm:t>
    </dgm:pt>
    <dgm:pt modelId="{ADC56A6E-A23F-4AE3-AAAF-89C1707C5EE9}">
      <dgm:prSet phldrT="[Text]" phldr="1"/>
      <dgm:spPr/>
      <dgm:t>
        <a:bodyPr/>
        <a:lstStyle/>
        <a:p>
          <a:endParaRPr lang="en-GB"/>
        </a:p>
      </dgm:t>
    </dgm:pt>
    <dgm:pt modelId="{8C5D33D4-8977-4C87-8C66-285423DA680C}" type="parTrans" cxnId="{F8727101-D5AD-4DF7-BA46-DC32D5D3F8B8}">
      <dgm:prSet/>
      <dgm:spPr/>
      <dgm:t>
        <a:bodyPr/>
        <a:lstStyle/>
        <a:p>
          <a:endParaRPr lang="en-GB"/>
        </a:p>
      </dgm:t>
    </dgm:pt>
    <dgm:pt modelId="{68237923-5ECB-4274-A711-49034CDF89D9}" type="sibTrans" cxnId="{F8727101-D5AD-4DF7-BA46-DC32D5D3F8B8}">
      <dgm:prSet/>
      <dgm:spPr/>
      <dgm:t>
        <a:bodyPr/>
        <a:lstStyle/>
        <a:p>
          <a:endParaRPr lang="en-GB"/>
        </a:p>
      </dgm:t>
    </dgm:pt>
    <dgm:pt modelId="{36A0A322-5DB0-469A-A99D-51F013F1BA49}">
      <dgm:prSet/>
      <dgm:spPr/>
      <dgm:t>
        <a:bodyPr/>
        <a:lstStyle/>
        <a:p>
          <a:r>
            <a:rPr lang="ru-RU" altLang="ru-RU" b="1" i="1" dirty="0">
              <a:solidFill>
                <a:prstClr val="black"/>
              </a:solidFill>
            </a:rPr>
            <a:t>СХ</a:t>
          </a:r>
          <a:endParaRPr lang="en-US" altLang="ru-RU" b="1" i="1" dirty="0">
            <a:solidFill>
              <a:prstClr val="black"/>
            </a:solidFill>
          </a:endParaRPr>
        </a:p>
        <a:p>
          <a:r>
            <a:rPr lang="en-US" altLang="ru-RU" b="1" i="1" dirty="0">
              <a:solidFill>
                <a:prstClr val="black"/>
              </a:solidFill>
            </a:rPr>
            <a:t>Customer Experience</a:t>
          </a:r>
          <a:endParaRPr lang="en-GB" dirty="0"/>
        </a:p>
      </dgm:t>
    </dgm:pt>
    <dgm:pt modelId="{FCF41D88-F827-4396-9331-ADC28578515D}" type="parTrans" cxnId="{C84F7227-87E2-4D69-A03C-9A9DA753C040}">
      <dgm:prSet/>
      <dgm:spPr/>
      <dgm:t>
        <a:bodyPr/>
        <a:lstStyle/>
        <a:p>
          <a:endParaRPr lang="en-GB"/>
        </a:p>
      </dgm:t>
    </dgm:pt>
    <dgm:pt modelId="{4378957F-FB08-48DF-9916-AA5366A9369A}" type="sibTrans" cxnId="{C84F7227-87E2-4D69-A03C-9A9DA753C040}">
      <dgm:prSet/>
      <dgm:spPr/>
      <dgm:t>
        <a:bodyPr/>
        <a:lstStyle/>
        <a:p>
          <a:endParaRPr lang="en-GB"/>
        </a:p>
      </dgm:t>
    </dgm:pt>
    <dgm:pt modelId="{07D54B78-83F7-4BDD-84F7-7E7B691A397F}" type="pres">
      <dgm:prSet presAssocID="{6187F5F8-FBBA-42B9-96D2-184F7D01D94D}" presName="matrix" presStyleCnt="0">
        <dgm:presLayoutVars>
          <dgm:chMax val="1"/>
          <dgm:dir/>
          <dgm:resizeHandles val="exact"/>
        </dgm:presLayoutVars>
      </dgm:prSet>
      <dgm:spPr/>
    </dgm:pt>
    <dgm:pt modelId="{851A68DF-7619-40AD-BC47-E09FFB3E4055}" type="pres">
      <dgm:prSet presAssocID="{6187F5F8-FBBA-42B9-96D2-184F7D01D94D}" presName="diamond" presStyleLbl="bgShp" presStyleIdx="0" presStyleCnt="1"/>
      <dgm:spPr/>
    </dgm:pt>
    <dgm:pt modelId="{FE447A4E-5DD5-4745-986B-9354DB439129}" type="pres">
      <dgm:prSet presAssocID="{6187F5F8-FBBA-42B9-96D2-184F7D01D94D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5A774DD-D664-48A7-9A5C-20B0E2D6D7F3}" type="pres">
      <dgm:prSet presAssocID="{6187F5F8-FBBA-42B9-96D2-184F7D01D94D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E18391A-04E5-4617-99C7-29BC78A97855}" type="pres">
      <dgm:prSet presAssocID="{6187F5F8-FBBA-42B9-96D2-184F7D01D94D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54B304D-5821-48FC-ABB8-84E3E436933C}" type="pres">
      <dgm:prSet presAssocID="{6187F5F8-FBBA-42B9-96D2-184F7D01D94D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8727101-D5AD-4DF7-BA46-DC32D5D3F8B8}" srcId="{6187F5F8-FBBA-42B9-96D2-184F7D01D94D}" destId="{ADC56A6E-A23F-4AE3-AAAF-89C1707C5EE9}" srcOrd="4" destOrd="0" parTransId="{8C5D33D4-8977-4C87-8C66-285423DA680C}" sibTransId="{68237923-5ECB-4274-A711-49034CDF89D9}"/>
    <dgm:cxn modelId="{C84F7227-87E2-4D69-A03C-9A9DA753C040}" srcId="{6187F5F8-FBBA-42B9-96D2-184F7D01D94D}" destId="{36A0A322-5DB0-469A-A99D-51F013F1BA49}" srcOrd="2" destOrd="0" parTransId="{FCF41D88-F827-4396-9331-ADC28578515D}" sibTransId="{4378957F-FB08-48DF-9916-AA5366A9369A}"/>
    <dgm:cxn modelId="{64FDF165-9314-47E3-A35A-9E8CA43434CC}" type="presOf" srcId="{36A0A322-5DB0-469A-A99D-51F013F1BA49}" destId="{1E18391A-04E5-4617-99C7-29BC78A97855}" srcOrd="0" destOrd="0" presId="urn:microsoft.com/office/officeart/2005/8/layout/matrix3"/>
    <dgm:cxn modelId="{868D8B4B-C406-4A03-9597-E57C9A1F7C9D}" srcId="{6187F5F8-FBBA-42B9-96D2-184F7D01D94D}" destId="{A148288B-299D-485D-8697-9CF033EA40FB}" srcOrd="1" destOrd="0" parTransId="{6C495AC3-CE68-47D8-A28B-74FFFB187749}" sibTransId="{6D70B0CB-419B-43A2-B7DA-566854FD6C22}"/>
    <dgm:cxn modelId="{1CFF077F-F463-4209-9660-7BF407955B45}" type="presOf" srcId="{0081AD33-7E24-41FE-8D31-562223342575}" destId="{FE447A4E-5DD5-4745-986B-9354DB439129}" srcOrd="0" destOrd="0" presId="urn:microsoft.com/office/officeart/2005/8/layout/matrix3"/>
    <dgm:cxn modelId="{2F368386-E64E-4D43-8A33-4B0BFD7AA648}" type="presOf" srcId="{79D4DB23-0453-4073-92DE-F4D53B2C5170}" destId="{354B304D-5821-48FC-ABB8-84E3E436933C}" srcOrd="0" destOrd="0" presId="urn:microsoft.com/office/officeart/2005/8/layout/matrix3"/>
    <dgm:cxn modelId="{5AF1B39A-D1A0-49AB-BC3A-D00D135E16AD}" type="presOf" srcId="{A148288B-299D-485D-8697-9CF033EA40FB}" destId="{D5A774DD-D664-48A7-9A5C-20B0E2D6D7F3}" srcOrd="0" destOrd="0" presId="urn:microsoft.com/office/officeart/2005/8/layout/matrix3"/>
    <dgm:cxn modelId="{9061CFAF-B056-4C9F-B1F8-51563F6C9204}" srcId="{6187F5F8-FBBA-42B9-96D2-184F7D01D94D}" destId="{0081AD33-7E24-41FE-8D31-562223342575}" srcOrd="0" destOrd="0" parTransId="{DEA05959-319B-440E-9240-0E753F00DA5F}" sibTransId="{D558AF51-F2B3-4710-BA00-BC5A63B9C245}"/>
    <dgm:cxn modelId="{5A96C7BB-A0CF-4874-B62B-23308DA6F657}" type="presOf" srcId="{6187F5F8-FBBA-42B9-96D2-184F7D01D94D}" destId="{07D54B78-83F7-4BDD-84F7-7E7B691A397F}" srcOrd="0" destOrd="0" presId="urn:microsoft.com/office/officeart/2005/8/layout/matrix3"/>
    <dgm:cxn modelId="{C115EEC0-1170-42A8-8547-B339FA6E1686}" srcId="{6187F5F8-FBBA-42B9-96D2-184F7D01D94D}" destId="{79D4DB23-0453-4073-92DE-F4D53B2C5170}" srcOrd="3" destOrd="0" parTransId="{9D62E37C-3715-4D1E-9EC0-C85C9EFFD39E}" sibTransId="{FC41E21D-84A8-43F9-9371-EEA97F8377C1}"/>
    <dgm:cxn modelId="{1229FA08-5689-4EC1-9B7E-3A2B45694689}" type="presParOf" srcId="{07D54B78-83F7-4BDD-84F7-7E7B691A397F}" destId="{851A68DF-7619-40AD-BC47-E09FFB3E4055}" srcOrd="0" destOrd="0" presId="urn:microsoft.com/office/officeart/2005/8/layout/matrix3"/>
    <dgm:cxn modelId="{25BDDB60-64F3-4189-A69B-AA48FD48593E}" type="presParOf" srcId="{07D54B78-83F7-4BDD-84F7-7E7B691A397F}" destId="{FE447A4E-5DD5-4745-986B-9354DB439129}" srcOrd="1" destOrd="0" presId="urn:microsoft.com/office/officeart/2005/8/layout/matrix3"/>
    <dgm:cxn modelId="{CB6D0745-DCA2-453C-B646-8F1BFE157106}" type="presParOf" srcId="{07D54B78-83F7-4BDD-84F7-7E7B691A397F}" destId="{D5A774DD-D664-48A7-9A5C-20B0E2D6D7F3}" srcOrd="2" destOrd="0" presId="urn:microsoft.com/office/officeart/2005/8/layout/matrix3"/>
    <dgm:cxn modelId="{6FC6552E-2D33-42AB-8EED-8CA8A58EAA6A}" type="presParOf" srcId="{07D54B78-83F7-4BDD-84F7-7E7B691A397F}" destId="{1E18391A-04E5-4617-99C7-29BC78A97855}" srcOrd="3" destOrd="0" presId="urn:microsoft.com/office/officeart/2005/8/layout/matrix3"/>
    <dgm:cxn modelId="{92B1C9B3-B34D-498D-87C5-B7F3A7F89C9C}" type="presParOf" srcId="{07D54B78-83F7-4BDD-84F7-7E7B691A397F}" destId="{354B304D-5821-48FC-ABB8-84E3E436933C}" srcOrd="4" destOrd="0" presId="urn:microsoft.com/office/officeart/2005/8/layout/matrix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87F5F8-FBBA-42B9-96D2-184F7D01D94D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081AD33-7E24-41FE-8D31-562223342575}">
      <dgm:prSet phldrT="[Text]"/>
      <dgm:spPr/>
      <dgm:t>
        <a:bodyPr/>
        <a:lstStyle/>
        <a:p>
          <a:r>
            <a:rPr lang="ru-RU" altLang="ru-RU" b="1" i="1" dirty="0">
              <a:solidFill>
                <a:prstClr val="black"/>
              </a:solidFill>
            </a:rPr>
            <a:t>Висока плинність та нестача  кадрів</a:t>
          </a:r>
          <a:endParaRPr lang="en-GB" dirty="0"/>
        </a:p>
      </dgm:t>
    </dgm:pt>
    <dgm:pt modelId="{DEA05959-319B-440E-9240-0E753F00DA5F}" type="parTrans" cxnId="{9061CFAF-B056-4C9F-B1F8-51563F6C9204}">
      <dgm:prSet/>
      <dgm:spPr/>
      <dgm:t>
        <a:bodyPr/>
        <a:lstStyle/>
        <a:p>
          <a:endParaRPr lang="en-GB"/>
        </a:p>
      </dgm:t>
    </dgm:pt>
    <dgm:pt modelId="{D558AF51-F2B3-4710-BA00-BC5A63B9C245}" type="sibTrans" cxnId="{9061CFAF-B056-4C9F-B1F8-51563F6C9204}">
      <dgm:prSet/>
      <dgm:spPr/>
      <dgm:t>
        <a:bodyPr/>
        <a:lstStyle/>
        <a:p>
          <a:endParaRPr lang="en-GB"/>
        </a:p>
      </dgm:t>
    </dgm:pt>
    <dgm:pt modelId="{A148288B-299D-485D-8697-9CF033EA40FB}">
      <dgm:prSet phldrT="[Text]"/>
      <dgm:spPr>
        <a:solidFill>
          <a:schemeClr val="accent1"/>
        </a:solidFill>
      </dgm:spPr>
      <dgm:t>
        <a:bodyPr/>
        <a:lstStyle/>
        <a:p>
          <a:r>
            <a:rPr lang="ru-RU" altLang="ru-RU" b="1" i="1" dirty="0">
              <a:solidFill>
                <a:prstClr val="black"/>
              </a:solidFill>
            </a:rPr>
            <a:t>Недосконалий рівень організації робочого процесу</a:t>
          </a:r>
          <a:endParaRPr lang="en-GB" dirty="0"/>
        </a:p>
      </dgm:t>
    </dgm:pt>
    <dgm:pt modelId="{6C495AC3-CE68-47D8-A28B-74FFFB187749}" type="parTrans" cxnId="{868D8B4B-C406-4A03-9597-E57C9A1F7C9D}">
      <dgm:prSet/>
      <dgm:spPr/>
      <dgm:t>
        <a:bodyPr/>
        <a:lstStyle/>
        <a:p>
          <a:endParaRPr lang="en-GB"/>
        </a:p>
      </dgm:t>
    </dgm:pt>
    <dgm:pt modelId="{6D70B0CB-419B-43A2-B7DA-566854FD6C22}" type="sibTrans" cxnId="{868D8B4B-C406-4A03-9597-E57C9A1F7C9D}">
      <dgm:prSet/>
      <dgm:spPr/>
      <dgm:t>
        <a:bodyPr/>
        <a:lstStyle/>
        <a:p>
          <a:endParaRPr lang="en-GB"/>
        </a:p>
      </dgm:t>
    </dgm:pt>
    <dgm:pt modelId="{79D4DB23-0453-4073-92DE-F4D53B2C5170}">
      <dgm:prSet phldrT="[Text]"/>
      <dgm:spPr/>
      <dgm:t>
        <a:bodyPr/>
        <a:lstStyle/>
        <a:p>
          <a:r>
            <a:rPr lang="uk-UA" altLang="ru-RU" b="1" i="1" dirty="0">
              <a:solidFill>
                <a:prstClr val="black"/>
              </a:solidFill>
            </a:rPr>
            <a:t>Розрізненість  модулівомніканал</a:t>
          </a:r>
          <a:r>
            <a:rPr lang="ru-RU" altLang="ru-RU" b="1" i="1" dirty="0">
              <a:solidFill>
                <a:prstClr val="black"/>
              </a:solidFill>
            </a:rPr>
            <a:t>ь</a:t>
          </a:r>
          <a:r>
            <a:rPr lang="uk-UA" altLang="ru-RU" b="1" i="1" dirty="0">
              <a:solidFill>
                <a:prstClr val="black"/>
              </a:solidFill>
            </a:rPr>
            <a:t>ного обслуговування клієнтів у СХ</a:t>
          </a:r>
          <a:endParaRPr lang="en-GB" dirty="0"/>
        </a:p>
      </dgm:t>
    </dgm:pt>
    <dgm:pt modelId="{9D62E37C-3715-4D1E-9EC0-C85C9EFFD39E}" type="parTrans" cxnId="{C115EEC0-1170-42A8-8547-B339FA6E1686}">
      <dgm:prSet/>
      <dgm:spPr/>
      <dgm:t>
        <a:bodyPr/>
        <a:lstStyle/>
        <a:p>
          <a:endParaRPr lang="en-GB"/>
        </a:p>
      </dgm:t>
    </dgm:pt>
    <dgm:pt modelId="{FC41E21D-84A8-43F9-9371-EEA97F8377C1}" type="sibTrans" cxnId="{C115EEC0-1170-42A8-8547-B339FA6E1686}">
      <dgm:prSet/>
      <dgm:spPr/>
      <dgm:t>
        <a:bodyPr/>
        <a:lstStyle/>
        <a:p>
          <a:endParaRPr lang="en-GB"/>
        </a:p>
      </dgm:t>
    </dgm:pt>
    <dgm:pt modelId="{ADC56A6E-A23F-4AE3-AAAF-89C1707C5EE9}">
      <dgm:prSet phldrT="[Text]" phldr="1"/>
      <dgm:spPr/>
      <dgm:t>
        <a:bodyPr/>
        <a:lstStyle/>
        <a:p>
          <a:endParaRPr lang="en-GB"/>
        </a:p>
      </dgm:t>
    </dgm:pt>
    <dgm:pt modelId="{8C5D33D4-8977-4C87-8C66-285423DA680C}" type="parTrans" cxnId="{F8727101-D5AD-4DF7-BA46-DC32D5D3F8B8}">
      <dgm:prSet/>
      <dgm:spPr/>
      <dgm:t>
        <a:bodyPr/>
        <a:lstStyle/>
        <a:p>
          <a:endParaRPr lang="en-GB"/>
        </a:p>
      </dgm:t>
    </dgm:pt>
    <dgm:pt modelId="{68237923-5ECB-4274-A711-49034CDF89D9}" type="sibTrans" cxnId="{F8727101-D5AD-4DF7-BA46-DC32D5D3F8B8}">
      <dgm:prSet/>
      <dgm:spPr/>
      <dgm:t>
        <a:bodyPr/>
        <a:lstStyle/>
        <a:p>
          <a:endParaRPr lang="en-GB"/>
        </a:p>
      </dgm:t>
    </dgm:pt>
    <dgm:pt modelId="{36A0A322-5DB0-469A-A99D-51F013F1BA49}">
      <dgm:prSet/>
      <dgm:spPr/>
      <dgm:t>
        <a:bodyPr/>
        <a:lstStyle/>
        <a:p>
          <a:r>
            <a:rPr lang="ru-RU" altLang="ru-RU" b="1" i="1" dirty="0">
              <a:solidFill>
                <a:prstClr val="black"/>
              </a:solidFill>
            </a:rPr>
            <a:t>Недостатня цифровізація інформації та керування  документами</a:t>
          </a:r>
          <a:endParaRPr lang="en-GB" dirty="0"/>
        </a:p>
      </dgm:t>
    </dgm:pt>
    <dgm:pt modelId="{FCF41D88-F827-4396-9331-ADC28578515D}" type="parTrans" cxnId="{C84F7227-87E2-4D69-A03C-9A9DA753C040}">
      <dgm:prSet/>
      <dgm:spPr/>
      <dgm:t>
        <a:bodyPr/>
        <a:lstStyle/>
        <a:p>
          <a:endParaRPr lang="en-GB"/>
        </a:p>
      </dgm:t>
    </dgm:pt>
    <dgm:pt modelId="{4378957F-FB08-48DF-9916-AA5366A9369A}" type="sibTrans" cxnId="{C84F7227-87E2-4D69-A03C-9A9DA753C040}">
      <dgm:prSet/>
      <dgm:spPr/>
      <dgm:t>
        <a:bodyPr/>
        <a:lstStyle/>
        <a:p>
          <a:endParaRPr lang="en-GB"/>
        </a:p>
      </dgm:t>
    </dgm:pt>
    <dgm:pt modelId="{07D54B78-83F7-4BDD-84F7-7E7B691A397F}" type="pres">
      <dgm:prSet presAssocID="{6187F5F8-FBBA-42B9-96D2-184F7D01D94D}" presName="matrix" presStyleCnt="0">
        <dgm:presLayoutVars>
          <dgm:chMax val="1"/>
          <dgm:dir/>
          <dgm:resizeHandles val="exact"/>
        </dgm:presLayoutVars>
      </dgm:prSet>
      <dgm:spPr/>
    </dgm:pt>
    <dgm:pt modelId="{851A68DF-7619-40AD-BC47-E09FFB3E4055}" type="pres">
      <dgm:prSet presAssocID="{6187F5F8-FBBA-42B9-96D2-184F7D01D94D}" presName="diamond" presStyleLbl="bgShp" presStyleIdx="0" presStyleCnt="1" custLinFactNeighborY="-5051"/>
      <dgm:spPr/>
    </dgm:pt>
    <dgm:pt modelId="{FE447A4E-5DD5-4745-986B-9354DB439129}" type="pres">
      <dgm:prSet presAssocID="{6187F5F8-FBBA-42B9-96D2-184F7D01D94D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5A774DD-D664-48A7-9A5C-20B0E2D6D7F3}" type="pres">
      <dgm:prSet presAssocID="{6187F5F8-FBBA-42B9-96D2-184F7D01D94D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E18391A-04E5-4617-99C7-29BC78A97855}" type="pres">
      <dgm:prSet presAssocID="{6187F5F8-FBBA-42B9-96D2-184F7D01D94D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54B304D-5821-48FC-ABB8-84E3E436933C}" type="pres">
      <dgm:prSet presAssocID="{6187F5F8-FBBA-42B9-96D2-184F7D01D94D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8727101-D5AD-4DF7-BA46-DC32D5D3F8B8}" srcId="{6187F5F8-FBBA-42B9-96D2-184F7D01D94D}" destId="{ADC56A6E-A23F-4AE3-AAAF-89C1707C5EE9}" srcOrd="4" destOrd="0" parTransId="{8C5D33D4-8977-4C87-8C66-285423DA680C}" sibTransId="{68237923-5ECB-4274-A711-49034CDF89D9}"/>
    <dgm:cxn modelId="{F363AA26-7D04-4B2B-9769-D9C9A554D120}" type="presOf" srcId="{6187F5F8-FBBA-42B9-96D2-184F7D01D94D}" destId="{07D54B78-83F7-4BDD-84F7-7E7B691A397F}" srcOrd="0" destOrd="0" presId="urn:microsoft.com/office/officeart/2005/8/layout/matrix3"/>
    <dgm:cxn modelId="{C84F7227-87E2-4D69-A03C-9A9DA753C040}" srcId="{6187F5F8-FBBA-42B9-96D2-184F7D01D94D}" destId="{36A0A322-5DB0-469A-A99D-51F013F1BA49}" srcOrd="2" destOrd="0" parTransId="{FCF41D88-F827-4396-9331-ADC28578515D}" sibTransId="{4378957F-FB08-48DF-9916-AA5366A9369A}"/>
    <dgm:cxn modelId="{AF370542-AFCD-42DE-9777-11CFC6AA0EBB}" type="presOf" srcId="{79D4DB23-0453-4073-92DE-F4D53B2C5170}" destId="{354B304D-5821-48FC-ABB8-84E3E436933C}" srcOrd="0" destOrd="0" presId="urn:microsoft.com/office/officeart/2005/8/layout/matrix3"/>
    <dgm:cxn modelId="{868D8B4B-C406-4A03-9597-E57C9A1F7C9D}" srcId="{6187F5F8-FBBA-42B9-96D2-184F7D01D94D}" destId="{A148288B-299D-485D-8697-9CF033EA40FB}" srcOrd="1" destOrd="0" parTransId="{6C495AC3-CE68-47D8-A28B-74FFFB187749}" sibTransId="{6D70B0CB-419B-43A2-B7DA-566854FD6C22}"/>
    <dgm:cxn modelId="{A6015FAE-733F-401F-9F9A-BF879D191497}" type="presOf" srcId="{0081AD33-7E24-41FE-8D31-562223342575}" destId="{FE447A4E-5DD5-4745-986B-9354DB439129}" srcOrd="0" destOrd="0" presId="urn:microsoft.com/office/officeart/2005/8/layout/matrix3"/>
    <dgm:cxn modelId="{9061CFAF-B056-4C9F-B1F8-51563F6C9204}" srcId="{6187F5F8-FBBA-42B9-96D2-184F7D01D94D}" destId="{0081AD33-7E24-41FE-8D31-562223342575}" srcOrd="0" destOrd="0" parTransId="{DEA05959-319B-440E-9240-0E753F00DA5F}" sibTransId="{D558AF51-F2B3-4710-BA00-BC5A63B9C245}"/>
    <dgm:cxn modelId="{C115EEC0-1170-42A8-8547-B339FA6E1686}" srcId="{6187F5F8-FBBA-42B9-96D2-184F7D01D94D}" destId="{79D4DB23-0453-4073-92DE-F4D53B2C5170}" srcOrd="3" destOrd="0" parTransId="{9D62E37C-3715-4D1E-9EC0-C85C9EFFD39E}" sibTransId="{FC41E21D-84A8-43F9-9371-EEA97F8377C1}"/>
    <dgm:cxn modelId="{F58442E9-2304-488A-89E8-E7F29A34562C}" type="presOf" srcId="{A148288B-299D-485D-8697-9CF033EA40FB}" destId="{D5A774DD-D664-48A7-9A5C-20B0E2D6D7F3}" srcOrd="0" destOrd="0" presId="urn:microsoft.com/office/officeart/2005/8/layout/matrix3"/>
    <dgm:cxn modelId="{E3E51BEC-EBF1-4B43-A9E6-A7A4766DEC54}" type="presOf" srcId="{36A0A322-5DB0-469A-A99D-51F013F1BA49}" destId="{1E18391A-04E5-4617-99C7-29BC78A97855}" srcOrd="0" destOrd="0" presId="urn:microsoft.com/office/officeart/2005/8/layout/matrix3"/>
    <dgm:cxn modelId="{18A66B6A-094E-40CA-9B66-BFF8714FCCE5}" type="presParOf" srcId="{07D54B78-83F7-4BDD-84F7-7E7B691A397F}" destId="{851A68DF-7619-40AD-BC47-E09FFB3E4055}" srcOrd="0" destOrd="0" presId="urn:microsoft.com/office/officeart/2005/8/layout/matrix3"/>
    <dgm:cxn modelId="{4143983B-3E9E-41F7-97B9-FB8B06D51B61}" type="presParOf" srcId="{07D54B78-83F7-4BDD-84F7-7E7B691A397F}" destId="{FE447A4E-5DD5-4745-986B-9354DB439129}" srcOrd="1" destOrd="0" presId="urn:microsoft.com/office/officeart/2005/8/layout/matrix3"/>
    <dgm:cxn modelId="{32DCE1F9-E6E2-4B9F-AA66-688546AA17D9}" type="presParOf" srcId="{07D54B78-83F7-4BDD-84F7-7E7B691A397F}" destId="{D5A774DD-D664-48A7-9A5C-20B0E2D6D7F3}" srcOrd="2" destOrd="0" presId="urn:microsoft.com/office/officeart/2005/8/layout/matrix3"/>
    <dgm:cxn modelId="{93BDECF5-04E3-4711-8F17-DEC9765ABC0A}" type="presParOf" srcId="{07D54B78-83F7-4BDD-84F7-7E7B691A397F}" destId="{1E18391A-04E5-4617-99C7-29BC78A97855}" srcOrd="3" destOrd="0" presId="urn:microsoft.com/office/officeart/2005/8/layout/matrix3"/>
    <dgm:cxn modelId="{A09623A4-1336-4B54-BE0E-CFB1F9FFB64B}" type="presParOf" srcId="{07D54B78-83F7-4BDD-84F7-7E7B691A397F}" destId="{354B304D-5821-48FC-ABB8-84E3E436933C}" srcOrd="4" destOrd="0" presId="urn:microsoft.com/office/officeart/2005/8/layout/matrix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87F5F8-FBBA-42B9-96D2-184F7D01D94D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081AD33-7E24-41FE-8D31-562223342575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altLang="ru-RU" sz="1600" b="1" i="1" u="sng" dirty="0">
              <a:solidFill>
                <a:schemeClr val="tx1"/>
              </a:solidFill>
            </a:rPr>
            <a:t>Втрата </a:t>
          </a:r>
          <a:r>
            <a:rPr lang="ru-RU" altLang="ru-RU" sz="1600" b="1" i="1" u="sng" dirty="0" err="1">
              <a:solidFill>
                <a:schemeClr val="tx1"/>
              </a:solidFill>
            </a:rPr>
            <a:t>сталого</a:t>
          </a:r>
          <a:r>
            <a:rPr lang="ru-RU" altLang="ru-RU" sz="1600" b="1" i="1" u="sng" dirty="0">
              <a:solidFill>
                <a:schemeClr val="tx1"/>
              </a:solidFill>
            </a:rPr>
            <a:t> </a:t>
          </a:r>
          <a:r>
            <a:rPr lang="ru-RU" altLang="ru-RU" sz="1600" b="1" i="1" u="sng" dirty="0" err="1">
              <a:solidFill>
                <a:schemeClr val="tx1"/>
              </a:solidFill>
            </a:rPr>
            <a:t>навчання</a:t>
          </a:r>
          <a:r>
            <a:rPr lang="ru-RU" altLang="ru-RU" sz="1600" b="1" i="1" u="sng" dirty="0">
              <a:solidFill>
                <a:schemeClr val="tx1"/>
              </a:solidFill>
            </a:rPr>
            <a:t> </a:t>
          </a:r>
          <a:r>
            <a:rPr lang="ru-RU" altLang="ru-RU" sz="1600" b="1" i="1" dirty="0">
              <a:solidFill>
                <a:srgbClr val="FFC000"/>
              </a:solidFill>
            </a:rPr>
            <a:t>та </a:t>
          </a:r>
          <a:r>
            <a:rPr lang="ru-RU" altLang="ru-RU" sz="1600" b="1" i="1" dirty="0" err="1">
              <a:solidFill>
                <a:srgbClr val="FFC000"/>
              </a:solidFill>
            </a:rPr>
            <a:t>нестача</a:t>
          </a:r>
          <a:r>
            <a:rPr lang="ru-RU" altLang="ru-RU" sz="1600" b="1" i="1" dirty="0">
              <a:solidFill>
                <a:srgbClr val="FFC000"/>
              </a:solidFill>
            </a:rPr>
            <a:t>  </a:t>
          </a:r>
          <a:r>
            <a:rPr lang="ru-RU" altLang="ru-RU" sz="1600" b="1" i="1" dirty="0" err="1">
              <a:solidFill>
                <a:srgbClr val="FFC000"/>
              </a:solidFill>
            </a:rPr>
            <a:t>якісних</a:t>
          </a:r>
          <a:r>
            <a:rPr lang="ru-RU" altLang="ru-RU" sz="1600" b="1" i="1" dirty="0">
              <a:solidFill>
                <a:srgbClr val="FFC000"/>
              </a:solidFill>
            </a:rPr>
            <a:t> </a:t>
          </a:r>
          <a:r>
            <a:rPr lang="ru-RU" altLang="ru-RU" sz="1600" b="1" i="1" dirty="0" err="1">
              <a:solidFill>
                <a:srgbClr val="FFC000"/>
              </a:solidFill>
            </a:rPr>
            <a:t>кадрів</a:t>
          </a:r>
          <a:endParaRPr lang="en-GB" sz="1600" dirty="0">
            <a:solidFill>
              <a:srgbClr val="FFC000"/>
            </a:solidFill>
          </a:endParaRPr>
        </a:p>
      </dgm:t>
    </dgm:pt>
    <dgm:pt modelId="{DEA05959-319B-440E-9240-0E753F00DA5F}" type="parTrans" cxnId="{9061CFAF-B056-4C9F-B1F8-51563F6C9204}">
      <dgm:prSet/>
      <dgm:spPr/>
      <dgm:t>
        <a:bodyPr/>
        <a:lstStyle/>
        <a:p>
          <a:endParaRPr lang="en-GB"/>
        </a:p>
      </dgm:t>
    </dgm:pt>
    <dgm:pt modelId="{D558AF51-F2B3-4710-BA00-BC5A63B9C245}" type="sibTrans" cxnId="{9061CFAF-B056-4C9F-B1F8-51563F6C9204}">
      <dgm:prSet/>
      <dgm:spPr/>
      <dgm:t>
        <a:bodyPr/>
        <a:lstStyle/>
        <a:p>
          <a:endParaRPr lang="en-GB"/>
        </a:p>
      </dgm:t>
    </dgm:pt>
    <dgm:pt modelId="{A148288B-299D-485D-8697-9CF033EA40FB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accent1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altLang="ru-RU" sz="1600" b="1" i="1" dirty="0">
              <a:solidFill>
                <a:srgbClr val="FFC000"/>
              </a:solidFill>
            </a:rPr>
            <a:t>Недосконалий рівень організації </a:t>
          </a:r>
          <a:r>
            <a:rPr lang="ru-RU" altLang="ru-RU" sz="1600" b="1" i="1" dirty="0" err="1">
              <a:solidFill>
                <a:srgbClr val="FFC000"/>
              </a:solidFill>
            </a:rPr>
            <a:t>робочого</a:t>
          </a:r>
          <a:r>
            <a:rPr lang="ru-RU" altLang="ru-RU" sz="1600" b="1" i="1" dirty="0">
              <a:solidFill>
                <a:srgbClr val="FFC000"/>
              </a:solidFill>
            </a:rPr>
            <a:t> </a:t>
          </a:r>
          <a:r>
            <a:rPr lang="ru-RU" altLang="ru-RU" sz="1600" b="1" i="1" dirty="0" err="1">
              <a:solidFill>
                <a:srgbClr val="FFC000"/>
              </a:solidFill>
            </a:rPr>
            <a:t>процесу</a:t>
          </a:r>
          <a:r>
            <a:rPr lang="ru-RU" altLang="ru-RU" sz="1600" b="1" i="1" dirty="0">
              <a:solidFill>
                <a:srgbClr val="FFC000"/>
              </a:solidFill>
            </a:rPr>
            <a:t> </a:t>
          </a:r>
          <a:r>
            <a:rPr lang="uk-UA" sz="1600" b="1" i="1" u="sng" dirty="0">
              <a:solidFill>
                <a:schemeClr val="tx1"/>
              </a:solidFill>
              <a:latin typeface="+mn-lt"/>
              <a:ea typeface="+mn-ea"/>
              <a:cs typeface="+mn-cs"/>
            </a:rPr>
            <a:t>через дефіцит професіоналізму персоналу</a:t>
          </a:r>
          <a:endParaRPr lang="en-GB" sz="1600" dirty="0">
            <a:solidFill>
              <a:srgbClr val="FFC000"/>
            </a:solidFill>
          </a:endParaRPr>
        </a:p>
      </dgm:t>
    </dgm:pt>
    <dgm:pt modelId="{6C495AC3-CE68-47D8-A28B-74FFFB187749}" type="parTrans" cxnId="{868D8B4B-C406-4A03-9597-E57C9A1F7C9D}">
      <dgm:prSet/>
      <dgm:spPr/>
      <dgm:t>
        <a:bodyPr/>
        <a:lstStyle/>
        <a:p>
          <a:endParaRPr lang="en-GB"/>
        </a:p>
      </dgm:t>
    </dgm:pt>
    <dgm:pt modelId="{6D70B0CB-419B-43A2-B7DA-566854FD6C22}" type="sibTrans" cxnId="{868D8B4B-C406-4A03-9597-E57C9A1F7C9D}">
      <dgm:prSet/>
      <dgm:spPr/>
      <dgm:t>
        <a:bodyPr/>
        <a:lstStyle/>
        <a:p>
          <a:endParaRPr lang="en-GB"/>
        </a:p>
      </dgm:t>
    </dgm:pt>
    <dgm:pt modelId="{79D4DB23-0453-4073-92DE-F4D53B2C5170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/>
        </a:solidFill>
        <a:ln>
          <a:solidFill>
            <a:schemeClr val="bg1"/>
          </a:solidFill>
        </a:ln>
      </dgm:spPr>
      <dgm:t>
        <a:bodyPr/>
        <a:lstStyle/>
        <a:p>
          <a:r>
            <a:rPr lang="uk-UA" altLang="ru-RU" sz="1600" b="1" i="1" dirty="0">
              <a:solidFill>
                <a:schemeClr val="tx1"/>
              </a:solidFill>
            </a:rPr>
            <a:t>Розрізненість </a:t>
          </a:r>
          <a:r>
            <a:rPr lang="uk-UA" altLang="ru-RU" sz="1600" b="1" i="1" u="sng" dirty="0">
              <a:solidFill>
                <a:schemeClr val="tx1"/>
              </a:solidFill>
            </a:rPr>
            <a:t>ПЗ контролю в каналах </a:t>
          </a:r>
          <a:r>
            <a:rPr lang="uk-UA" altLang="ru-RU" sz="1600" b="1" i="1" dirty="0">
              <a:solidFill>
                <a:srgbClr val="FFC000"/>
              </a:solidFill>
            </a:rPr>
            <a:t>обслуговування клієнтів у СХ</a:t>
          </a:r>
          <a:endParaRPr lang="en-GB" sz="1600" dirty="0">
            <a:solidFill>
              <a:srgbClr val="FFC000"/>
            </a:solidFill>
          </a:endParaRPr>
        </a:p>
      </dgm:t>
    </dgm:pt>
    <dgm:pt modelId="{9D62E37C-3715-4D1E-9EC0-C85C9EFFD39E}" type="parTrans" cxnId="{C115EEC0-1170-42A8-8547-B339FA6E1686}">
      <dgm:prSet/>
      <dgm:spPr/>
      <dgm:t>
        <a:bodyPr/>
        <a:lstStyle/>
        <a:p>
          <a:endParaRPr lang="en-GB"/>
        </a:p>
      </dgm:t>
    </dgm:pt>
    <dgm:pt modelId="{FC41E21D-84A8-43F9-9371-EEA97F8377C1}" type="sibTrans" cxnId="{C115EEC0-1170-42A8-8547-B339FA6E1686}">
      <dgm:prSet/>
      <dgm:spPr/>
      <dgm:t>
        <a:bodyPr/>
        <a:lstStyle/>
        <a:p>
          <a:endParaRPr lang="en-GB"/>
        </a:p>
      </dgm:t>
    </dgm:pt>
    <dgm:pt modelId="{ADC56A6E-A23F-4AE3-AAAF-89C1707C5EE9}">
      <dgm:prSet phldrT="[Text]" phldr="1"/>
      <dgm:spPr/>
      <dgm:t>
        <a:bodyPr/>
        <a:lstStyle/>
        <a:p>
          <a:endParaRPr lang="en-GB"/>
        </a:p>
      </dgm:t>
    </dgm:pt>
    <dgm:pt modelId="{8C5D33D4-8977-4C87-8C66-285423DA680C}" type="parTrans" cxnId="{F8727101-D5AD-4DF7-BA46-DC32D5D3F8B8}">
      <dgm:prSet/>
      <dgm:spPr/>
      <dgm:t>
        <a:bodyPr/>
        <a:lstStyle/>
        <a:p>
          <a:endParaRPr lang="en-GB"/>
        </a:p>
      </dgm:t>
    </dgm:pt>
    <dgm:pt modelId="{68237923-5ECB-4274-A711-49034CDF89D9}" type="sibTrans" cxnId="{F8727101-D5AD-4DF7-BA46-DC32D5D3F8B8}">
      <dgm:prSet/>
      <dgm:spPr/>
      <dgm:t>
        <a:bodyPr/>
        <a:lstStyle/>
        <a:p>
          <a:endParaRPr lang="en-GB"/>
        </a:p>
      </dgm:t>
    </dgm:pt>
    <dgm:pt modelId="{36A0A322-5DB0-469A-A99D-51F013F1BA49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altLang="ru-RU" sz="1600" b="1" i="1" kern="1200" dirty="0">
              <a:solidFill>
                <a:srgbClr val="FFC000"/>
              </a:solidFill>
            </a:rPr>
            <a:t>Недостатня цифровізація інформації та керування  документами</a:t>
          </a:r>
          <a:endParaRPr lang="en-GB" sz="1600" kern="1200" dirty="0">
            <a:solidFill>
              <a:srgbClr val="FFC000"/>
            </a:solidFill>
          </a:endParaRPr>
        </a:p>
      </dgm:t>
    </dgm:pt>
    <dgm:pt modelId="{FCF41D88-F827-4396-9331-ADC28578515D}" type="parTrans" cxnId="{C84F7227-87E2-4D69-A03C-9A9DA753C040}">
      <dgm:prSet/>
      <dgm:spPr/>
      <dgm:t>
        <a:bodyPr/>
        <a:lstStyle/>
        <a:p>
          <a:endParaRPr lang="en-GB"/>
        </a:p>
      </dgm:t>
    </dgm:pt>
    <dgm:pt modelId="{4378957F-FB08-48DF-9916-AA5366A9369A}" type="sibTrans" cxnId="{C84F7227-87E2-4D69-A03C-9A9DA753C040}">
      <dgm:prSet/>
      <dgm:spPr/>
      <dgm:t>
        <a:bodyPr/>
        <a:lstStyle/>
        <a:p>
          <a:endParaRPr lang="en-GB"/>
        </a:p>
      </dgm:t>
    </dgm:pt>
    <dgm:pt modelId="{07D54B78-83F7-4BDD-84F7-7E7B691A397F}" type="pres">
      <dgm:prSet presAssocID="{6187F5F8-FBBA-42B9-96D2-184F7D01D94D}" presName="matrix" presStyleCnt="0">
        <dgm:presLayoutVars>
          <dgm:chMax val="1"/>
          <dgm:dir/>
          <dgm:resizeHandles val="exact"/>
        </dgm:presLayoutVars>
      </dgm:prSet>
      <dgm:spPr/>
    </dgm:pt>
    <dgm:pt modelId="{851A68DF-7619-40AD-BC47-E09FFB3E4055}" type="pres">
      <dgm:prSet presAssocID="{6187F5F8-FBBA-42B9-96D2-184F7D01D94D}" presName="diamond" presStyleLbl="bgShp" presStyleIdx="0" presStyleCnt="1" custLinFactNeighborY="-5051"/>
      <dgm:spPr/>
    </dgm:pt>
    <dgm:pt modelId="{FE447A4E-5DD5-4745-986B-9354DB439129}" type="pres">
      <dgm:prSet presAssocID="{6187F5F8-FBBA-42B9-96D2-184F7D01D94D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5A774DD-D664-48A7-9A5C-20B0E2D6D7F3}" type="pres">
      <dgm:prSet presAssocID="{6187F5F8-FBBA-42B9-96D2-184F7D01D94D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E18391A-04E5-4617-99C7-29BC78A97855}" type="pres">
      <dgm:prSet presAssocID="{6187F5F8-FBBA-42B9-96D2-184F7D01D94D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54B304D-5821-48FC-ABB8-84E3E436933C}" type="pres">
      <dgm:prSet presAssocID="{6187F5F8-FBBA-42B9-96D2-184F7D01D94D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8727101-D5AD-4DF7-BA46-DC32D5D3F8B8}" srcId="{6187F5F8-FBBA-42B9-96D2-184F7D01D94D}" destId="{ADC56A6E-A23F-4AE3-AAAF-89C1707C5EE9}" srcOrd="4" destOrd="0" parTransId="{8C5D33D4-8977-4C87-8C66-285423DA680C}" sibTransId="{68237923-5ECB-4274-A711-49034CDF89D9}"/>
    <dgm:cxn modelId="{C84F7227-87E2-4D69-A03C-9A9DA753C040}" srcId="{6187F5F8-FBBA-42B9-96D2-184F7D01D94D}" destId="{36A0A322-5DB0-469A-A99D-51F013F1BA49}" srcOrd="2" destOrd="0" parTransId="{FCF41D88-F827-4396-9331-ADC28578515D}" sibTransId="{4378957F-FB08-48DF-9916-AA5366A9369A}"/>
    <dgm:cxn modelId="{A20D0244-0944-4C8B-86EF-21CFD54FD47E}" type="presOf" srcId="{79D4DB23-0453-4073-92DE-F4D53B2C5170}" destId="{354B304D-5821-48FC-ABB8-84E3E436933C}" srcOrd="0" destOrd="0" presId="urn:microsoft.com/office/officeart/2005/8/layout/matrix3"/>
    <dgm:cxn modelId="{5690AF67-0237-4A97-8911-17504FE89132}" type="presOf" srcId="{A148288B-299D-485D-8697-9CF033EA40FB}" destId="{D5A774DD-D664-48A7-9A5C-20B0E2D6D7F3}" srcOrd="0" destOrd="0" presId="urn:microsoft.com/office/officeart/2005/8/layout/matrix3"/>
    <dgm:cxn modelId="{868D8B4B-C406-4A03-9597-E57C9A1F7C9D}" srcId="{6187F5F8-FBBA-42B9-96D2-184F7D01D94D}" destId="{A148288B-299D-485D-8697-9CF033EA40FB}" srcOrd="1" destOrd="0" parTransId="{6C495AC3-CE68-47D8-A28B-74FFFB187749}" sibTransId="{6D70B0CB-419B-43A2-B7DA-566854FD6C22}"/>
    <dgm:cxn modelId="{9061CFAF-B056-4C9F-B1F8-51563F6C9204}" srcId="{6187F5F8-FBBA-42B9-96D2-184F7D01D94D}" destId="{0081AD33-7E24-41FE-8D31-562223342575}" srcOrd="0" destOrd="0" parTransId="{DEA05959-319B-440E-9240-0E753F00DA5F}" sibTransId="{D558AF51-F2B3-4710-BA00-BC5A63B9C245}"/>
    <dgm:cxn modelId="{C115EEC0-1170-42A8-8547-B339FA6E1686}" srcId="{6187F5F8-FBBA-42B9-96D2-184F7D01D94D}" destId="{79D4DB23-0453-4073-92DE-F4D53B2C5170}" srcOrd="3" destOrd="0" parTransId="{9D62E37C-3715-4D1E-9EC0-C85C9EFFD39E}" sibTransId="{FC41E21D-84A8-43F9-9371-EEA97F8377C1}"/>
    <dgm:cxn modelId="{14E3FFD0-FEA4-4517-AC59-2D6647A4419E}" type="presOf" srcId="{6187F5F8-FBBA-42B9-96D2-184F7D01D94D}" destId="{07D54B78-83F7-4BDD-84F7-7E7B691A397F}" srcOrd="0" destOrd="0" presId="urn:microsoft.com/office/officeart/2005/8/layout/matrix3"/>
    <dgm:cxn modelId="{877B8CDA-0A1F-4E2D-BEFD-C97E4EC90B1E}" type="presOf" srcId="{36A0A322-5DB0-469A-A99D-51F013F1BA49}" destId="{1E18391A-04E5-4617-99C7-29BC78A97855}" srcOrd="0" destOrd="0" presId="urn:microsoft.com/office/officeart/2005/8/layout/matrix3"/>
    <dgm:cxn modelId="{1E78A3F9-ABAE-4361-97A1-573B8E57D3CA}" type="presOf" srcId="{0081AD33-7E24-41FE-8D31-562223342575}" destId="{FE447A4E-5DD5-4745-986B-9354DB439129}" srcOrd="0" destOrd="0" presId="urn:microsoft.com/office/officeart/2005/8/layout/matrix3"/>
    <dgm:cxn modelId="{460F0448-9B63-4421-A94D-C78762773346}" type="presParOf" srcId="{07D54B78-83F7-4BDD-84F7-7E7B691A397F}" destId="{851A68DF-7619-40AD-BC47-E09FFB3E4055}" srcOrd="0" destOrd="0" presId="urn:microsoft.com/office/officeart/2005/8/layout/matrix3"/>
    <dgm:cxn modelId="{8DBFAF13-64AE-4E90-99CA-DAA33F2E63DD}" type="presParOf" srcId="{07D54B78-83F7-4BDD-84F7-7E7B691A397F}" destId="{FE447A4E-5DD5-4745-986B-9354DB439129}" srcOrd="1" destOrd="0" presId="urn:microsoft.com/office/officeart/2005/8/layout/matrix3"/>
    <dgm:cxn modelId="{C09FC80D-47E5-4368-A675-7AE20283DB0E}" type="presParOf" srcId="{07D54B78-83F7-4BDD-84F7-7E7B691A397F}" destId="{D5A774DD-D664-48A7-9A5C-20B0E2D6D7F3}" srcOrd="2" destOrd="0" presId="urn:microsoft.com/office/officeart/2005/8/layout/matrix3"/>
    <dgm:cxn modelId="{86B16438-6D27-4C16-B6F2-87ADED387155}" type="presParOf" srcId="{07D54B78-83F7-4BDD-84F7-7E7B691A397F}" destId="{1E18391A-04E5-4617-99C7-29BC78A97855}" srcOrd="3" destOrd="0" presId="urn:microsoft.com/office/officeart/2005/8/layout/matrix3"/>
    <dgm:cxn modelId="{22A699B8-0D5E-4B5C-B158-2287BCB29FEB}" type="presParOf" srcId="{07D54B78-83F7-4BDD-84F7-7E7B691A397F}" destId="{354B304D-5821-48FC-ABB8-84E3E436933C}" srcOrd="4" destOrd="0" presId="urn:microsoft.com/office/officeart/2005/8/layout/matrix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6659D07-D4B8-4C6A-B151-AF819FBC0E32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7AA2647-EE26-4150-AEBE-8FD479F21D16}">
      <dgm:prSet phldrT="[Text]" custT="1"/>
      <dgm:spPr/>
      <dgm:t>
        <a:bodyPr/>
        <a:lstStyle/>
        <a:p>
          <a:r>
            <a:rPr lang="uk-UA" sz="1200" b="1" dirty="0">
              <a:solidFill>
                <a:schemeClr val="tx1"/>
              </a:solidFill>
            </a:rPr>
            <a:t>Навчаємо, розвиваємо            таланти та піклуємось</a:t>
          </a:r>
          <a:endParaRPr lang="en-GB" sz="1200" b="1" dirty="0">
            <a:solidFill>
              <a:schemeClr val="tx1"/>
            </a:solidFill>
          </a:endParaRPr>
        </a:p>
      </dgm:t>
    </dgm:pt>
    <dgm:pt modelId="{25DB7DFB-753F-4546-A415-8E0FE6BE016A}" type="parTrans" cxnId="{7E2A59F9-A4EE-4328-B965-B6FF5B78BFBE}">
      <dgm:prSet/>
      <dgm:spPr/>
      <dgm:t>
        <a:bodyPr/>
        <a:lstStyle/>
        <a:p>
          <a:endParaRPr lang="en-GB"/>
        </a:p>
      </dgm:t>
    </dgm:pt>
    <dgm:pt modelId="{9F585447-36DC-4193-B0BB-51C4138276A3}" type="sibTrans" cxnId="{7E2A59F9-A4EE-4328-B965-B6FF5B78BFBE}">
      <dgm:prSet/>
      <dgm:spPr/>
      <dgm:t>
        <a:bodyPr/>
        <a:lstStyle/>
        <a:p>
          <a:endParaRPr lang="en-GB"/>
        </a:p>
      </dgm:t>
    </dgm:pt>
    <dgm:pt modelId="{5236A483-61A5-41E8-A66D-24CBF33A7DC8}">
      <dgm:prSet phldrT="[Text]" custT="1"/>
      <dgm:spPr/>
      <dgm:t>
        <a:bodyPr/>
        <a:lstStyle/>
        <a:p>
          <a:r>
            <a:rPr lang="uk-UA" sz="1300" dirty="0"/>
            <a:t>Колаборація над ідеями та залученість лінійного персоналу до поповнення бази знань</a:t>
          </a:r>
          <a:endParaRPr lang="en-GB" sz="1300" dirty="0"/>
        </a:p>
      </dgm:t>
    </dgm:pt>
    <dgm:pt modelId="{B91698F0-268A-4A31-92C9-283B1A854CF1}" type="parTrans" cxnId="{2CF0BB1E-74DF-4351-9492-FA68F84A5BDD}">
      <dgm:prSet/>
      <dgm:spPr/>
      <dgm:t>
        <a:bodyPr/>
        <a:lstStyle/>
        <a:p>
          <a:endParaRPr lang="en-GB"/>
        </a:p>
      </dgm:t>
    </dgm:pt>
    <dgm:pt modelId="{07C30901-3C94-4BAD-9F71-8F9496237130}" type="sibTrans" cxnId="{2CF0BB1E-74DF-4351-9492-FA68F84A5BDD}">
      <dgm:prSet/>
      <dgm:spPr/>
      <dgm:t>
        <a:bodyPr/>
        <a:lstStyle/>
        <a:p>
          <a:endParaRPr lang="en-GB"/>
        </a:p>
      </dgm:t>
    </dgm:pt>
    <dgm:pt modelId="{50045F39-8203-4A21-BE15-92A12C75ACD6}">
      <dgm:prSet phldrT="[Text]" custT="1"/>
      <dgm:spPr/>
      <dgm:t>
        <a:bodyPr/>
        <a:lstStyle/>
        <a:p>
          <a:r>
            <a:rPr lang="uk-UA" sz="1200" b="1" dirty="0">
              <a:solidFill>
                <a:schemeClr val="tx1"/>
              </a:solidFill>
            </a:rPr>
            <a:t>Зосереджує-мось на взаємодії з клієнтами</a:t>
          </a:r>
          <a:endParaRPr lang="en-GB" sz="1200" b="1" dirty="0">
            <a:solidFill>
              <a:schemeClr val="tx1"/>
            </a:solidFill>
          </a:endParaRPr>
        </a:p>
      </dgm:t>
    </dgm:pt>
    <dgm:pt modelId="{6CD4C50B-5042-4D2E-9AAC-988902E4C6AB}" type="parTrans" cxnId="{5665BDC6-BE80-410A-8E92-3BFC44FEF8EA}">
      <dgm:prSet/>
      <dgm:spPr/>
      <dgm:t>
        <a:bodyPr/>
        <a:lstStyle/>
        <a:p>
          <a:endParaRPr lang="en-GB"/>
        </a:p>
      </dgm:t>
    </dgm:pt>
    <dgm:pt modelId="{80A64A32-ACCB-4D50-B40F-B9B1CA4CF366}" type="sibTrans" cxnId="{5665BDC6-BE80-410A-8E92-3BFC44FEF8EA}">
      <dgm:prSet/>
      <dgm:spPr/>
      <dgm:t>
        <a:bodyPr/>
        <a:lstStyle/>
        <a:p>
          <a:endParaRPr lang="en-GB"/>
        </a:p>
      </dgm:t>
    </dgm:pt>
    <dgm:pt modelId="{AABF646E-B56E-49D8-95AF-125DD4E8CC66}">
      <dgm:prSet phldrT="[Text]" custT="1"/>
      <dgm:spPr/>
      <dgm:t>
        <a:bodyPr/>
        <a:lstStyle/>
        <a:p>
          <a:r>
            <a:rPr lang="uk-UA" altLang="ru-RU" sz="1300" b="0" i="0" dirty="0">
              <a:solidFill>
                <a:prstClr val="black"/>
              </a:solidFill>
            </a:rPr>
            <a:t>Персоніфіковане спілкування та стандартизована комунікація (доречні, актуальні скрипти для різних типів звернень)</a:t>
          </a:r>
          <a:endParaRPr lang="en-GB" sz="1300" b="0" i="0" dirty="0"/>
        </a:p>
      </dgm:t>
    </dgm:pt>
    <dgm:pt modelId="{21DF4DF0-5C4B-4AAD-A845-770BDA49C4E0}" type="parTrans" cxnId="{B61A787E-51A7-4B69-A1CE-26DF049F771F}">
      <dgm:prSet/>
      <dgm:spPr/>
      <dgm:t>
        <a:bodyPr/>
        <a:lstStyle/>
        <a:p>
          <a:endParaRPr lang="en-GB"/>
        </a:p>
      </dgm:t>
    </dgm:pt>
    <dgm:pt modelId="{AFA7E050-D15C-47B8-819D-1D0FFDC2C2C9}" type="sibTrans" cxnId="{B61A787E-51A7-4B69-A1CE-26DF049F771F}">
      <dgm:prSet/>
      <dgm:spPr/>
      <dgm:t>
        <a:bodyPr/>
        <a:lstStyle/>
        <a:p>
          <a:endParaRPr lang="en-GB"/>
        </a:p>
      </dgm:t>
    </dgm:pt>
    <dgm:pt modelId="{FACEF061-160E-497A-9196-CB48AE2A14C7}">
      <dgm:prSet phldrT="[Text]" custT="1"/>
      <dgm:spPr/>
      <dgm:t>
        <a:bodyPr/>
        <a:lstStyle/>
        <a:p>
          <a:endParaRPr lang="uk-UA" sz="800" dirty="0"/>
        </a:p>
        <a:p>
          <a:r>
            <a:rPr lang="uk-UA" sz="1200" b="1" dirty="0">
              <a:solidFill>
                <a:schemeClr val="tx1"/>
              </a:solidFill>
            </a:rPr>
            <a:t>Технології</a:t>
          </a:r>
        </a:p>
        <a:p>
          <a:r>
            <a:rPr lang="uk-UA" sz="1200" b="1" dirty="0">
              <a:solidFill>
                <a:schemeClr val="tx1"/>
              </a:solidFill>
            </a:rPr>
            <a:t>та люди працюють разом</a:t>
          </a:r>
          <a:endParaRPr lang="en-GB" sz="1200" b="1" dirty="0">
            <a:solidFill>
              <a:schemeClr val="tx1"/>
            </a:solidFill>
          </a:endParaRPr>
        </a:p>
      </dgm:t>
    </dgm:pt>
    <dgm:pt modelId="{F234DD6B-7C34-4465-921C-C96C0CD1F702}" type="parTrans" cxnId="{872645A1-B45C-4CC6-BB3F-30ECB180774B}">
      <dgm:prSet/>
      <dgm:spPr/>
      <dgm:t>
        <a:bodyPr/>
        <a:lstStyle/>
        <a:p>
          <a:endParaRPr lang="en-GB"/>
        </a:p>
      </dgm:t>
    </dgm:pt>
    <dgm:pt modelId="{F34B0B10-D261-4591-9B3F-D87C8BF41987}" type="sibTrans" cxnId="{872645A1-B45C-4CC6-BB3F-30ECB180774B}">
      <dgm:prSet/>
      <dgm:spPr/>
      <dgm:t>
        <a:bodyPr/>
        <a:lstStyle/>
        <a:p>
          <a:endParaRPr lang="en-GB"/>
        </a:p>
      </dgm:t>
    </dgm:pt>
    <dgm:pt modelId="{105F4947-DCC5-481F-9732-2C004ACCB155}">
      <dgm:prSet phldrT="[Text]" custT="1"/>
      <dgm:spPr/>
      <dgm:t>
        <a:bodyPr/>
        <a:lstStyle/>
        <a:p>
          <a:r>
            <a:rPr lang="ru-RU" altLang="ru-RU" sz="1300" i="0" dirty="0">
              <a:solidFill>
                <a:prstClr val="black"/>
              </a:solidFill>
            </a:rPr>
            <a:t>Використання ПЗ, яке пропонує інструменти для автоматизації, створення бази знань (</a:t>
          </a:r>
          <a:r>
            <a:rPr lang="en-US" altLang="ru-RU" sz="1300" i="0" dirty="0">
              <a:solidFill>
                <a:prstClr val="black"/>
              </a:solidFill>
            </a:rPr>
            <a:t>Knowledge Management)</a:t>
          </a:r>
          <a:r>
            <a:rPr lang="ru-RU" altLang="ru-RU" sz="1300" i="0" dirty="0">
              <a:solidFill>
                <a:prstClr val="black"/>
              </a:solidFill>
            </a:rPr>
            <a:t>, керування документами</a:t>
          </a:r>
          <a:r>
            <a:rPr lang="en-US" altLang="ru-RU" sz="1300" i="0" dirty="0">
              <a:solidFill>
                <a:prstClr val="black"/>
              </a:solidFill>
            </a:rPr>
            <a:t>(Document Management</a:t>
          </a:r>
          <a:r>
            <a:rPr lang="uk-UA" altLang="ru-RU" sz="1300" i="0" dirty="0">
              <a:solidFill>
                <a:prstClr val="black"/>
              </a:solidFill>
            </a:rPr>
            <a:t>)</a:t>
          </a:r>
          <a:endParaRPr lang="en-GB" sz="1300" i="0" dirty="0"/>
        </a:p>
      </dgm:t>
    </dgm:pt>
    <dgm:pt modelId="{5B2F29B8-8935-42EC-A9F3-53821D9E751A}" type="parTrans" cxnId="{4A5C584E-5675-45D3-89CE-A49257823E89}">
      <dgm:prSet/>
      <dgm:spPr/>
      <dgm:t>
        <a:bodyPr/>
        <a:lstStyle/>
        <a:p>
          <a:endParaRPr lang="en-GB"/>
        </a:p>
      </dgm:t>
    </dgm:pt>
    <dgm:pt modelId="{5D837B60-3CB1-4C80-B092-23E81C7B91E4}" type="sibTrans" cxnId="{4A5C584E-5675-45D3-89CE-A49257823E89}">
      <dgm:prSet/>
      <dgm:spPr/>
      <dgm:t>
        <a:bodyPr/>
        <a:lstStyle/>
        <a:p>
          <a:endParaRPr lang="en-GB"/>
        </a:p>
      </dgm:t>
    </dgm:pt>
    <dgm:pt modelId="{E0D2DB1D-81D7-4A9B-8CD3-EB38DF34FA7E}">
      <dgm:prSet phldrT="[Text]" custT="1"/>
      <dgm:spPr/>
      <dgm:t>
        <a:bodyPr/>
        <a:lstStyle/>
        <a:p>
          <a:r>
            <a:rPr lang="uk-UA" altLang="ru-RU" sz="1300" b="0" i="0" dirty="0">
              <a:solidFill>
                <a:prstClr val="black"/>
              </a:solidFill>
            </a:rPr>
            <a:t>Цілісний супровід клієнта в  омніканальному середовищі (вирішення запиту клієнта без повторних дзвінків та переходів між спеціалістами)</a:t>
          </a:r>
          <a:endParaRPr lang="en-GB" sz="1300" b="0" i="0" dirty="0"/>
        </a:p>
      </dgm:t>
    </dgm:pt>
    <dgm:pt modelId="{D1EA4038-11BD-408B-A5FF-D72CD9B705AA}" type="parTrans" cxnId="{8BBEB9DA-1174-4438-9E36-6BA5B6BE62F4}">
      <dgm:prSet/>
      <dgm:spPr/>
      <dgm:t>
        <a:bodyPr/>
        <a:lstStyle/>
        <a:p>
          <a:endParaRPr lang="en-GB"/>
        </a:p>
      </dgm:t>
    </dgm:pt>
    <dgm:pt modelId="{0F097069-75EE-4D9E-9FC9-1D5900144C26}" type="sibTrans" cxnId="{8BBEB9DA-1174-4438-9E36-6BA5B6BE62F4}">
      <dgm:prSet/>
      <dgm:spPr/>
      <dgm:t>
        <a:bodyPr/>
        <a:lstStyle/>
        <a:p>
          <a:endParaRPr lang="en-GB"/>
        </a:p>
      </dgm:t>
    </dgm:pt>
    <dgm:pt modelId="{D7F94D16-B04D-4E93-8DBE-74DD6BB3E3AA}">
      <dgm:prSet phldrT="[Text]" custT="1"/>
      <dgm:spPr/>
      <dgm:t>
        <a:bodyPr/>
        <a:lstStyle/>
        <a:p>
          <a:r>
            <a:rPr lang="uk-UA" altLang="ru-RU" sz="1300" b="0" i="0" dirty="0">
              <a:solidFill>
                <a:prstClr val="black"/>
              </a:solidFill>
            </a:rPr>
            <a:t>З</a:t>
          </a:r>
          <a:r>
            <a:rPr lang="ru-RU" altLang="ru-RU" sz="1300" i="0" dirty="0">
              <a:solidFill>
                <a:prstClr val="black"/>
              </a:solidFill>
            </a:rPr>
            <a:t>в’язана подорож клієнта, інтеграція</a:t>
          </a:r>
          <a:r>
            <a:rPr lang="uk-UA" altLang="ru-RU" sz="1300" i="0" dirty="0">
              <a:solidFill>
                <a:prstClr val="black"/>
              </a:solidFill>
            </a:rPr>
            <a:t>запитів, звернень та </a:t>
          </a:r>
          <a:r>
            <a:rPr lang="ru-RU" altLang="ru-RU" sz="1300" i="0" dirty="0" err="1">
              <a:solidFill>
                <a:prstClr val="black"/>
              </a:solidFill>
            </a:rPr>
            <a:t>намірів</a:t>
          </a:r>
          <a:r>
            <a:rPr lang="ru-RU" altLang="ru-RU" sz="1300" i="0" dirty="0">
              <a:solidFill>
                <a:prstClr val="black"/>
              </a:solidFill>
            </a:rPr>
            <a:t> клієнтів у СХ</a:t>
          </a:r>
          <a:endParaRPr lang="en-GB" sz="1300" b="0" i="0" dirty="0"/>
        </a:p>
      </dgm:t>
    </dgm:pt>
    <dgm:pt modelId="{E02EC5A2-548D-4D99-A915-D71BC8D4364C}" type="parTrans" cxnId="{2BE2D3F5-4300-4704-94C7-8D9BF7142FBE}">
      <dgm:prSet/>
      <dgm:spPr/>
      <dgm:t>
        <a:bodyPr/>
        <a:lstStyle/>
        <a:p>
          <a:endParaRPr lang="en-GB"/>
        </a:p>
      </dgm:t>
    </dgm:pt>
    <dgm:pt modelId="{9F00A254-E0E0-405E-B897-86E8538845E6}" type="sibTrans" cxnId="{2BE2D3F5-4300-4704-94C7-8D9BF7142FBE}">
      <dgm:prSet/>
      <dgm:spPr/>
      <dgm:t>
        <a:bodyPr/>
        <a:lstStyle/>
        <a:p>
          <a:endParaRPr lang="en-GB"/>
        </a:p>
      </dgm:t>
    </dgm:pt>
    <dgm:pt modelId="{05E3B289-19BB-4A52-98E8-B5DE0BBC18A1}">
      <dgm:prSet phldrT="[Text]" custT="1"/>
      <dgm:spPr/>
      <dgm:t>
        <a:bodyPr/>
        <a:lstStyle/>
        <a:p>
          <a:r>
            <a:rPr lang="uk-UA" sz="1300" dirty="0"/>
            <a:t>Прозора та зрозуміла система мотивації</a:t>
          </a:r>
          <a:endParaRPr lang="en-GB" sz="1300" dirty="0"/>
        </a:p>
      </dgm:t>
    </dgm:pt>
    <dgm:pt modelId="{141D928F-76DE-4508-BB5D-EAE2FCCA1B85}" type="parTrans" cxnId="{4E3FED8C-787B-4F5F-82C4-CAE268663226}">
      <dgm:prSet/>
      <dgm:spPr/>
      <dgm:t>
        <a:bodyPr/>
        <a:lstStyle/>
        <a:p>
          <a:endParaRPr lang="en-GB"/>
        </a:p>
      </dgm:t>
    </dgm:pt>
    <dgm:pt modelId="{2A804B97-E9BA-475B-B631-45801F6CE80D}" type="sibTrans" cxnId="{4E3FED8C-787B-4F5F-82C4-CAE268663226}">
      <dgm:prSet/>
      <dgm:spPr/>
      <dgm:t>
        <a:bodyPr/>
        <a:lstStyle/>
        <a:p>
          <a:endParaRPr lang="en-GB"/>
        </a:p>
      </dgm:t>
    </dgm:pt>
    <dgm:pt modelId="{7177FAB9-73EA-4703-96FA-7ED26D6B0B66}">
      <dgm:prSet phldrT="[Text]" custT="1"/>
      <dgm:spPr/>
      <dgm:t>
        <a:bodyPr/>
        <a:lstStyle/>
        <a:p>
          <a:r>
            <a:rPr lang="uk-UA" sz="1300" i="0" dirty="0"/>
            <a:t>Управління результатами  (моніторинг виконання показників ефективності, контролінг процесів та роботи персоналу)</a:t>
          </a:r>
          <a:r>
            <a:rPr lang="uk-UA" altLang="ru-RU" sz="1300" dirty="0">
              <a:solidFill>
                <a:prstClr val="black"/>
              </a:solidFill>
            </a:rPr>
            <a:t>– як замкнений цикл ініціативного аудиту процесів та якості сервісу, що дає відповіді на питання «Чи ми робимо правильні речі?» та «Чи ми робимо їх правильно?»</a:t>
          </a:r>
          <a:endParaRPr lang="en-GB" sz="1300" i="0" dirty="0"/>
        </a:p>
      </dgm:t>
    </dgm:pt>
    <dgm:pt modelId="{61DA86E6-B0F0-493B-BFE2-B88B6B717C1B}" type="parTrans" cxnId="{1353593D-076A-4E14-A160-F7709AF0B513}">
      <dgm:prSet/>
      <dgm:spPr/>
      <dgm:t>
        <a:bodyPr/>
        <a:lstStyle/>
        <a:p>
          <a:endParaRPr lang="en-GB"/>
        </a:p>
      </dgm:t>
    </dgm:pt>
    <dgm:pt modelId="{9D4D6393-20BA-4D07-8617-89DACFDE9127}" type="sibTrans" cxnId="{1353593D-076A-4E14-A160-F7709AF0B513}">
      <dgm:prSet/>
      <dgm:spPr/>
      <dgm:t>
        <a:bodyPr/>
        <a:lstStyle/>
        <a:p>
          <a:endParaRPr lang="en-GB"/>
        </a:p>
      </dgm:t>
    </dgm:pt>
    <dgm:pt modelId="{697F836A-40BB-43BF-8894-EAD04279F384}">
      <dgm:prSet phldrT="[Text]" custT="1"/>
      <dgm:spPr/>
      <dgm:t>
        <a:bodyPr/>
        <a:lstStyle/>
        <a:p>
          <a:r>
            <a:rPr lang="uk-UA" sz="1300" dirty="0"/>
            <a:t>Надання можливості обирати роботу в офісі чи віддалено – гнучкість</a:t>
          </a:r>
          <a:endParaRPr lang="en-GB" sz="1300" dirty="0"/>
        </a:p>
      </dgm:t>
    </dgm:pt>
    <dgm:pt modelId="{683BE80B-F353-4772-842A-CC8196CE1572}" type="parTrans" cxnId="{88654262-F624-45ED-AD72-D878B12B4924}">
      <dgm:prSet/>
      <dgm:spPr/>
      <dgm:t>
        <a:bodyPr/>
        <a:lstStyle/>
        <a:p>
          <a:endParaRPr lang="en-GB"/>
        </a:p>
      </dgm:t>
    </dgm:pt>
    <dgm:pt modelId="{17F406CD-213E-46F2-B0CA-97DF8D88F77A}" type="sibTrans" cxnId="{88654262-F624-45ED-AD72-D878B12B4924}">
      <dgm:prSet/>
      <dgm:spPr/>
      <dgm:t>
        <a:bodyPr/>
        <a:lstStyle/>
        <a:p>
          <a:endParaRPr lang="en-GB"/>
        </a:p>
      </dgm:t>
    </dgm:pt>
    <dgm:pt modelId="{40181109-A72E-433E-B69C-D9656E856EA2}">
      <dgm:prSet phldrT="[Text]" custT="1"/>
      <dgm:spPr/>
      <dgm:t>
        <a:bodyPr/>
        <a:lstStyle/>
        <a:p>
          <a:r>
            <a:rPr lang="ru-RU" altLang="ru-RU" sz="1300" i="0" dirty="0">
              <a:solidFill>
                <a:prstClr val="black"/>
              </a:solidFill>
            </a:rPr>
            <a:t>Горизонтальні зв</a:t>
          </a:r>
          <a:r>
            <a:rPr lang="en-US" altLang="ru-RU" sz="1300" i="0" dirty="0">
              <a:solidFill>
                <a:prstClr val="black"/>
              </a:solidFill>
            </a:rPr>
            <a:t>’</a:t>
          </a:r>
          <a:r>
            <a:rPr lang="ru-RU" altLang="ru-RU" sz="1300" i="0" dirty="0">
              <a:solidFill>
                <a:prstClr val="black"/>
              </a:solidFill>
            </a:rPr>
            <a:t>язки омніканальних команд - різні команди, які займаються </a:t>
          </a:r>
          <a:r>
            <a:rPr lang="ru-RU" altLang="ru-RU" sz="1300" i="0" dirty="0" err="1">
              <a:solidFill>
                <a:prstClr val="black"/>
              </a:solidFill>
            </a:rPr>
            <a:t>залученням</a:t>
          </a:r>
          <a:r>
            <a:rPr lang="ru-RU" altLang="ru-RU" sz="1300" i="0" dirty="0">
              <a:solidFill>
                <a:prstClr val="black"/>
              </a:solidFill>
            </a:rPr>
            <a:t> та </a:t>
          </a:r>
          <a:r>
            <a:rPr lang="uk-UA" altLang="ru-RU" sz="1300" i="0" dirty="0">
              <a:solidFill>
                <a:prstClr val="black"/>
              </a:solidFill>
            </a:rPr>
            <a:t>обслуговуванням </a:t>
          </a:r>
          <a:r>
            <a:rPr lang="ru-RU" altLang="ru-RU" sz="1300" i="0" dirty="0" err="1">
              <a:solidFill>
                <a:prstClr val="black"/>
              </a:solidFill>
            </a:rPr>
            <a:t>клієнтів</a:t>
          </a:r>
          <a:r>
            <a:rPr lang="ru-RU" altLang="ru-RU" sz="1300" i="0" dirty="0">
              <a:solidFill>
                <a:prstClr val="black"/>
              </a:solidFill>
            </a:rPr>
            <a:t>, повинні регулярно: спілкуватися та працювати разом для досягнення спільних цілей, обмінюватися даними та показниками успіху та планувати стратегію для всіх відділів</a:t>
          </a:r>
          <a:endParaRPr lang="en-GB" sz="1300" i="0" dirty="0"/>
        </a:p>
      </dgm:t>
    </dgm:pt>
    <dgm:pt modelId="{EA467C14-17A4-4096-AF69-C9DCDA3D58A9}" type="parTrans" cxnId="{A819756B-1240-4334-B029-EE42247BDFF0}">
      <dgm:prSet/>
      <dgm:spPr/>
      <dgm:t>
        <a:bodyPr/>
        <a:lstStyle/>
        <a:p>
          <a:endParaRPr lang="en-GB"/>
        </a:p>
      </dgm:t>
    </dgm:pt>
    <dgm:pt modelId="{FDB285DF-BF1D-4A8B-A7A1-F6F01F13DCC7}" type="sibTrans" cxnId="{A819756B-1240-4334-B029-EE42247BDFF0}">
      <dgm:prSet/>
      <dgm:spPr/>
      <dgm:t>
        <a:bodyPr/>
        <a:lstStyle/>
        <a:p>
          <a:endParaRPr lang="en-GB"/>
        </a:p>
      </dgm:t>
    </dgm:pt>
    <dgm:pt modelId="{5325309A-24D4-4A81-8AF4-217116C4941A}">
      <dgm:prSet phldrT="[Text]" custT="1"/>
      <dgm:spPr/>
      <dgm:t>
        <a:bodyPr/>
        <a:lstStyle/>
        <a:p>
          <a:r>
            <a:rPr lang="uk-UA" sz="1300" dirty="0"/>
            <a:t>Надання інструментів для швидкого пошуку рішення незалежно від місця розташування операторів</a:t>
          </a:r>
          <a:endParaRPr lang="en-GB" sz="1300" dirty="0"/>
        </a:p>
      </dgm:t>
    </dgm:pt>
    <dgm:pt modelId="{2B817E49-7575-423D-8B04-CE43E18B6973}" type="parTrans" cxnId="{FACE4707-019B-4177-8763-51993D210C76}">
      <dgm:prSet/>
      <dgm:spPr/>
      <dgm:t>
        <a:bodyPr/>
        <a:lstStyle/>
        <a:p>
          <a:endParaRPr lang="en-GB"/>
        </a:p>
      </dgm:t>
    </dgm:pt>
    <dgm:pt modelId="{2E839A15-00B2-422D-8793-4E6F7AA76725}" type="sibTrans" cxnId="{FACE4707-019B-4177-8763-51993D210C76}">
      <dgm:prSet/>
      <dgm:spPr/>
      <dgm:t>
        <a:bodyPr/>
        <a:lstStyle/>
        <a:p>
          <a:endParaRPr lang="en-GB"/>
        </a:p>
      </dgm:t>
    </dgm:pt>
    <dgm:pt modelId="{A46CF3B2-BD9D-40EA-A737-B68A68FAF300}">
      <dgm:prSet phldrT="[Text]" custT="1"/>
      <dgm:spPr/>
      <dgm:t>
        <a:bodyPr/>
        <a:lstStyle/>
        <a:p>
          <a:r>
            <a:rPr lang="uk-UA" sz="1300" dirty="0"/>
            <a:t>Стале навчання, в тому числі за допомогою Штучного інтелекту</a:t>
          </a:r>
          <a:endParaRPr lang="en-GB" sz="1300" dirty="0"/>
        </a:p>
      </dgm:t>
    </dgm:pt>
    <dgm:pt modelId="{DF0113DB-6FF8-43AF-B067-1BA9DF3FCC6A}" type="parTrans" cxnId="{BB36C138-8130-45E2-81E1-312400CBD27A}">
      <dgm:prSet/>
      <dgm:spPr/>
      <dgm:t>
        <a:bodyPr/>
        <a:lstStyle/>
        <a:p>
          <a:endParaRPr lang="en-GB"/>
        </a:p>
      </dgm:t>
    </dgm:pt>
    <dgm:pt modelId="{7664E490-93D4-44E8-9195-F9D6DA8546B2}" type="sibTrans" cxnId="{BB36C138-8130-45E2-81E1-312400CBD27A}">
      <dgm:prSet/>
      <dgm:spPr/>
      <dgm:t>
        <a:bodyPr/>
        <a:lstStyle/>
        <a:p>
          <a:endParaRPr lang="en-GB"/>
        </a:p>
      </dgm:t>
    </dgm:pt>
    <dgm:pt modelId="{46EFBD6B-AF83-465B-A74B-6878294BE6B7}" type="pres">
      <dgm:prSet presAssocID="{A6659D07-D4B8-4C6A-B151-AF819FBC0E32}" presName="linearFlow" presStyleCnt="0">
        <dgm:presLayoutVars>
          <dgm:dir/>
          <dgm:animLvl val="lvl"/>
          <dgm:resizeHandles val="exact"/>
        </dgm:presLayoutVars>
      </dgm:prSet>
      <dgm:spPr/>
    </dgm:pt>
    <dgm:pt modelId="{65A0E712-744B-42D0-A6F0-84F59BDFC605}" type="pres">
      <dgm:prSet presAssocID="{07AA2647-EE26-4150-AEBE-8FD479F21D16}" presName="composite" presStyleCnt="0"/>
      <dgm:spPr/>
    </dgm:pt>
    <dgm:pt modelId="{401906CF-37B4-4003-8EDC-90513AA8C864}" type="pres">
      <dgm:prSet presAssocID="{07AA2647-EE26-4150-AEBE-8FD479F21D16}" presName="parentText" presStyleLbl="alignNode1" presStyleIdx="0" presStyleCnt="3" custScaleY="116508">
        <dgm:presLayoutVars>
          <dgm:chMax val="1"/>
          <dgm:bulletEnabled val="1"/>
        </dgm:presLayoutVars>
      </dgm:prSet>
      <dgm:spPr/>
    </dgm:pt>
    <dgm:pt modelId="{83C66A27-BF1B-4F9F-A33B-FB66656E1997}" type="pres">
      <dgm:prSet presAssocID="{07AA2647-EE26-4150-AEBE-8FD479F21D16}" presName="descendantText" presStyleLbl="alignAcc1" presStyleIdx="0" presStyleCnt="3" custScaleY="152803" custLinFactNeighborX="0" custLinFactNeighborY="6465">
        <dgm:presLayoutVars>
          <dgm:bulletEnabled val="1"/>
        </dgm:presLayoutVars>
      </dgm:prSet>
      <dgm:spPr/>
    </dgm:pt>
    <dgm:pt modelId="{D9E9708C-BD35-4812-84E6-0A52EF256356}" type="pres">
      <dgm:prSet presAssocID="{9F585447-36DC-4193-B0BB-51C4138276A3}" presName="sp" presStyleCnt="0"/>
      <dgm:spPr/>
    </dgm:pt>
    <dgm:pt modelId="{494B0DF7-A50F-4740-AB90-69C8E2DC0A3E}" type="pres">
      <dgm:prSet presAssocID="{50045F39-8203-4A21-BE15-92A12C75ACD6}" presName="composite" presStyleCnt="0"/>
      <dgm:spPr/>
    </dgm:pt>
    <dgm:pt modelId="{6E2B99A3-FE6C-4412-A0FB-1E79377F5EA6}" type="pres">
      <dgm:prSet presAssocID="{50045F39-8203-4A21-BE15-92A12C75ACD6}" presName="parentText" presStyleLbl="alignNode1" presStyleIdx="1" presStyleCnt="3" custLinFactNeighborX="0" custLinFactNeighborY="1479">
        <dgm:presLayoutVars>
          <dgm:chMax val="1"/>
          <dgm:bulletEnabled val="1"/>
        </dgm:presLayoutVars>
      </dgm:prSet>
      <dgm:spPr/>
    </dgm:pt>
    <dgm:pt modelId="{AB3C36EA-BFD6-4E46-BFA9-D868F6723872}" type="pres">
      <dgm:prSet presAssocID="{50045F39-8203-4A21-BE15-92A12C75ACD6}" presName="descendantText" presStyleLbl="alignAcc1" presStyleIdx="1" presStyleCnt="3" custScaleY="113945" custLinFactNeighborX="0" custLinFactNeighborY="4814">
        <dgm:presLayoutVars>
          <dgm:bulletEnabled val="1"/>
        </dgm:presLayoutVars>
      </dgm:prSet>
      <dgm:spPr/>
    </dgm:pt>
    <dgm:pt modelId="{E551B525-8592-44D4-B488-BE08D9E9F2F1}" type="pres">
      <dgm:prSet presAssocID="{80A64A32-ACCB-4D50-B40F-B9B1CA4CF366}" presName="sp" presStyleCnt="0"/>
      <dgm:spPr/>
    </dgm:pt>
    <dgm:pt modelId="{586FB373-272D-4436-856C-60537D031D75}" type="pres">
      <dgm:prSet presAssocID="{FACEF061-160E-497A-9196-CB48AE2A14C7}" presName="composite" presStyleCnt="0"/>
      <dgm:spPr/>
    </dgm:pt>
    <dgm:pt modelId="{929F9CF3-F414-4DE5-9698-AE030BC210E6}" type="pres">
      <dgm:prSet presAssocID="{FACEF061-160E-497A-9196-CB48AE2A14C7}" presName="parentText" presStyleLbl="alignNode1" presStyleIdx="2" presStyleCnt="3" custScaleY="125103">
        <dgm:presLayoutVars>
          <dgm:chMax val="1"/>
          <dgm:bulletEnabled val="1"/>
        </dgm:presLayoutVars>
      </dgm:prSet>
      <dgm:spPr/>
    </dgm:pt>
    <dgm:pt modelId="{E8473B7B-A646-4225-BAE9-930D0D6A8533}" type="pres">
      <dgm:prSet presAssocID="{FACEF061-160E-497A-9196-CB48AE2A14C7}" presName="descendantText" presStyleLbl="alignAcc1" presStyleIdx="2" presStyleCnt="3" custScaleY="169025" custLinFactNeighborX="451" custLinFactNeighborY="2002">
        <dgm:presLayoutVars>
          <dgm:bulletEnabled val="1"/>
        </dgm:presLayoutVars>
      </dgm:prSet>
      <dgm:spPr/>
    </dgm:pt>
  </dgm:ptLst>
  <dgm:cxnLst>
    <dgm:cxn modelId="{FACE4707-019B-4177-8763-51993D210C76}" srcId="{07AA2647-EE26-4150-AEBE-8FD479F21D16}" destId="{5325309A-24D4-4A81-8AF4-217116C4941A}" srcOrd="3" destOrd="0" parTransId="{2B817E49-7575-423D-8B04-CE43E18B6973}" sibTransId="{2E839A15-00B2-422D-8793-4E6F7AA76725}"/>
    <dgm:cxn modelId="{14C4B10D-786C-485B-9066-43926E351BA2}" type="presOf" srcId="{FACEF061-160E-497A-9196-CB48AE2A14C7}" destId="{929F9CF3-F414-4DE5-9698-AE030BC210E6}" srcOrd="0" destOrd="0" presId="urn:microsoft.com/office/officeart/2005/8/layout/chevron2"/>
    <dgm:cxn modelId="{2CF0BB1E-74DF-4351-9492-FA68F84A5BDD}" srcId="{07AA2647-EE26-4150-AEBE-8FD479F21D16}" destId="{5236A483-61A5-41E8-A66D-24CBF33A7DC8}" srcOrd="2" destOrd="0" parTransId="{B91698F0-268A-4A31-92C9-283B1A854CF1}" sibTransId="{07C30901-3C94-4BAD-9F71-8F9496237130}"/>
    <dgm:cxn modelId="{BC90BA22-1EF5-40C6-B9DA-46AB5780162A}" type="presOf" srcId="{50045F39-8203-4A21-BE15-92A12C75ACD6}" destId="{6E2B99A3-FE6C-4412-A0FB-1E79377F5EA6}" srcOrd="0" destOrd="0" presId="urn:microsoft.com/office/officeart/2005/8/layout/chevron2"/>
    <dgm:cxn modelId="{D86C002D-1FE1-4630-B390-5957E5AF6CFF}" type="presOf" srcId="{697F836A-40BB-43BF-8894-EAD04279F384}" destId="{83C66A27-BF1B-4F9F-A33B-FB66656E1997}" srcOrd="0" destOrd="4" presId="urn:microsoft.com/office/officeart/2005/8/layout/chevron2"/>
    <dgm:cxn modelId="{2A78AF34-E51D-4A35-8E73-05FEE416F307}" type="presOf" srcId="{07AA2647-EE26-4150-AEBE-8FD479F21D16}" destId="{401906CF-37B4-4003-8EDC-90513AA8C864}" srcOrd="0" destOrd="0" presId="urn:microsoft.com/office/officeart/2005/8/layout/chevron2"/>
    <dgm:cxn modelId="{BB36C138-8130-45E2-81E1-312400CBD27A}" srcId="{07AA2647-EE26-4150-AEBE-8FD479F21D16}" destId="{A46CF3B2-BD9D-40EA-A737-B68A68FAF300}" srcOrd="1" destOrd="0" parTransId="{DF0113DB-6FF8-43AF-B067-1BA9DF3FCC6A}" sibTransId="{7664E490-93D4-44E8-9195-F9D6DA8546B2}"/>
    <dgm:cxn modelId="{1353593D-076A-4E14-A160-F7709AF0B513}" srcId="{FACEF061-160E-497A-9196-CB48AE2A14C7}" destId="{7177FAB9-73EA-4703-96FA-7ED26D6B0B66}" srcOrd="2" destOrd="0" parTransId="{61DA86E6-B0F0-493B-BFE2-B88B6B717C1B}" sibTransId="{9D4D6393-20BA-4D07-8617-89DACFDE9127}"/>
    <dgm:cxn modelId="{D9F43C5D-3720-4995-9CFC-41FF1BC8B12F}" type="presOf" srcId="{5325309A-24D4-4A81-8AF4-217116C4941A}" destId="{83C66A27-BF1B-4F9F-A33B-FB66656E1997}" srcOrd="0" destOrd="3" presId="urn:microsoft.com/office/officeart/2005/8/layout/chevron2"/>
    <dgm:cxn modelId="{88654262-F624-45ED-AD72-D878B12B4924}" srcId="{07AA2647-EE26-4150-AEBE-8FD479F21D16}" destId="{697F836A-40BB-43BF-8894-EAD04279F384}" srcOrd="4" destOrd="0" parTransId="{683BE80B-F353-4772-842A-CC8196CE1572}" sibTransId="{17F406CD-213E-46F2-B0CA-97DF8D88F77A}"/>
    <dgm:cxn modelId="{A819756B-1240-4334-B029-EE42247BDFF0}" srcId="{FACEF061-160E-497A-9196-CB48AE2A14C7}" destId="{40181109-A72E-433E-B69C-D9656E856EA2}" srcOrd="1" destOrd="0" parTransId="{EA467C14-17A4-4096-AF69-C9DCDA3D58A9}" sibTransId="{FDB285DF-BF1D-4A8B-A7A1-F6F01F13DCC7}"/>
    <dgm:cxn modelId="{4A5C584E-5675-45D3-89CE-A49257823E89}" srcId="{FACEF061-160E-497A-9196-CB48AE2A14C7}" destId="{105F4947-DCC5-481F-9732-2C004ACCB155}" srcOrd="0" destOrd="0" parTransId="{5B2F29B8-8935-42EC-A9F3-53821D9E751A}" sibTransId="{5D837B60-3CB1-4C80-B092-23E81C7B91E4}"/>
    <dgm:cxn modelId="{1E592472-5431-401D-BA5E-DF8F00F1A448}" type="presOf" srcId="{105F4947-DCC5-481F-9732-2C004ACCB155}" destId="{E8473B7B-A646-4225-BAE9-930D0D6A8533}" srcOrd="0" destOrd="0" presId="urn:microsoft.com/office/officeart/2005/8/layout/chevron2"/>
    <dgm:cxn modelId="{75AC3656-5CF4-403E-9EBF-C43BE80B11CF}" type="presOf" srcId="{A46CF3B2-BD9D-40EA-A737-B68A68FAF300}" destId="{83C66A27-BF1B-4F9F-A33B-FB66656E1997}" srcOrd="0" destOrd="1" presId="urn:microsoft.com/office/officeart/2005/8/layout/chevron2"/>
    <dgm:cxn modelId="{A4CA7C79-3463-4B43-A20F-5E7D10A5F0C0}" type="presOf" srcId="{40181109-A72E-433E-B69C-D9656E856EA2}" destId="{E8473B7B-A646-4225-BAE9-930D0D6A8533}" srcOrd="0" destOrd="1" presId="urn:microsoft.com/office/officeart/2005/8/layout/chevron2"/>
    <dgm:cxn modelId="{B61A787E-51A7-4B69-A1CE-26DF049F771F}" srcId="{50045F39-8203-4A21-BE15-92A12C75ACD6}" destId="{AABF646E-B56E-49D8-95AF-125DD4E8CC66}" srcOrd="0" destOrd="0" parTransId="{21DF4DF0-5C4B-4AAD-A845-770BDA49C4E0}" sibTransId="{AFA7E050-D15C-47B8-819D-1D0FFDC2C2C9}"/>
    <dgm:cxn modelId="{4E3FED8C-787B-4F5F-82C4-CAE268663226}" srcId="{07AA2647-EE26-4150-AEBE-8FD479F21D16}" destId="{05E3B289-19BB-4A52-98E8-B5DE0BBC18A1}" srcOrd="0" destOrd="0" parTransId="{141D928F-76DE-4508-BB5D-EAE2FCCA1B85}" sibTransId="{2A804B97-E9BA-475B-B631-45801F6CE80D}"/>
    <dgm:cxn modelId="{81A6379D-6FE3-4CDE-BBC5-15CE8CD63F2B}" type="presOf" srcId="{E0D2DB1D-81D7-4A9B-8CD3-EB38DF34FA7E}" destId="{AB3C36EA-BFD6-4E46-BFA9-D868F6723872}" srcOrd="0" destOrd="1" presId="urn:microsoft.com/office/officeart/2005/8/layout/chevron2"/>
    <dgm:cxn modelId="{872645A1-B45C-4CC6-BB3F-30ECB180774B}" srcId="{A6659D07-D4B8-4C6A-B151-AF819FBC0E32}" destId="{FACEF061-160E-497A-9196-CB48AE2A14C7}" srcOrd="2" destOrd="0" parTransId="{F234DD6B-7C34-4465-921C-C96C0CD1F702}" sibTransId="{F34B0B10-D261-4591-9B3F-D87C8BF41987}"/>
    <dgm:cxn modelId="{B16103B8-3444-4EDD-A23C-B67DC901C75C}" type="presOf" srcId="{5236A483-61A5-41E8-A66D-24CBF33A7DC8}" destId="{83C66A27-BF1B-4F9F-A33B-FB66656E1997}" srcOrd="0" destOrd="2" presId="urn:microsoft.com/office/officeart/2005/8/layout/chevron2"/>
    <dgm:cxn modelId="{5665BDC6-BE80-410A-8E92-3BFC44FEF8EA}" srcId="{A6659D07-D4B8-4C6A-B151-AF819FBC0E32}" destId="{50045F39-8203-4A21-BE15-92A12C75ACD6}" srcOrd="1" destOrd="0" parTransId="{6CD4C50B-5042-4D2E-9AAC-988902E4C6AB}" sibTransId="{80A64A32-ACCB-4D50-B40F-B9B1CA4CF366}"/>
    <dgm:cxn modelId="{8BBEB9DA-1174-4438-9E36-6BA5B6BE62F4}" srcId="{50045F39-8203-4A21-BE15-92A12C75ACD6}" destId="{E0D2DB1D-81D7-4A9B-8CD3-EB38DF34FA7E}" srcOrd="1" destOrd="0" parTransId="{D1EA4038-11BD-408B-A5FF-D72CD9B705AA}" sibTransId="{0F097069-75EE-4D9E-9FC9-1D5900144C26}"/>
    <dgm:cxn modelId="{FB3779DF-D9F0-4766-ACDF-C6634A22F7B1}" type="presOf" srcId="{05E3B289-19BB-4A52-98E8-B5DE0BBC18A1}" destId="{83C66A27-BF1B-4F9F-A33B-FB66656E1997}" srcOrd="0" destOrd="0" presId="urn:microsoft.com/office/officeart/2005/8/layout/chevron2"/>
    <dgm:cxn modelId="{F8121EE2-2C2D-4776-9C4F-04B29B557AB1}" type="presOf" srcId="{AABF646E-B56E-49D8-95AF-125DD4E8CC66}" destId="{AB3C36EA-BFD6-4E46-BFA9-D868F6723872}" srcOrd="0" destOrd="0" presId="urn:microsoft.com/office/officeart/2005/8/layout/chevron2"/>
    <dgm:cxn modelId="{C1C198E3-8369-497A-A361-47DA084655A0}" type="presOf" srcId="{7177FAB9-73EA-4703-96FA-7ED26D6B0B66}" destId="{E8473B7B-A646-4225-BAE9-930D0D6A8533}" srcOrd="0" destOrd="2" presId="urn:microsoft.com/office/officeart/2005/8/layout/chevron2"/>
    <dgm:cxn modelId="{A5E598ED-FB0C-4E72-BDC9-11D7F74EECF1}" type="presOf" srcId="{D7F94D16-B04D-4E93-8DBE-74DD6BB3E3AA}" destId="{AB3C36EA-BFD6-4E46-BFA9-D868F6723872}" srcOrd="0" destOrd="2" presId="urn:microsoft.com/office/officeart/2005/8/layout/chevron2"/>
    <dgm:cxn modelId="{196D8DF1-CE5A-4C13-B84A-14A1292F1F30}" type="presOf" srcId="{A6659D07-D4B8-4C6A-B151-AF819FBC0E32}" destId="{46EFBD6B-AF83-465B-A74B-6878294BE6B7}" srcOrd="0" destOrd="0" presId="urn:microsoft.com/office/officeart/2005/8/layout/chevron2"/>
    <dgm:cxn modelId="{2BE2D3F5-4300-4704-94C7-8D9BF7142FBE}" srcId="{50045F39-8203-4A21-BE15-92A12C75ACD6}" destId="{D7F94D16-B04D-4E93-8DBE-74DD6BB3E3AA}" srcOrd="2" destOrd="0" parTransId="{E02EC5A2-548D-4D99-A915-D71BC8D4364C}" sibTransId="{9F00A254-E0E0-405E-B897-86E8538845E6}"/>
    <dgm:cxn modelId="{7E2A59F9-A4EE-4328-B965-B6FF5B78BFBE}" srcId="{A6659D07-D4B8-4C6A-B151-AF819FBC0E32}" destId="{07AA2647-EE26-4150-AEBE-8FD479F21D16}" srcOrd="0" destOrd="0" parTransId="{25DB7DFB-753F-4546-A415-8E0FE6BE016A}" sibTransId="{9F585447-36DC-4193-B0BB-51C4138276A3}"/>
    <dgm:cxn modelId="{D286ED42-D05D-47EA-8567-E87A47ACE25F}" type="presParOf" srcId="{46EFBD6B-AF83-465B-A74B-6878294BE6B7}" destId="{65A0E712-744B-42D0-A6F0-84F59BDFC605}" srcOrd="0" destOrd="0" presId="urn:microsoft.com/office/officeart/2005/8/layout/chevron2"/>
    <dgm:cxn modelId="{53DCE600-B115-41FB-9705-CA7DE6B58F8F}" type="presParOf" srcId="{65A0E712-744B-42D0-A6F0-84F59BDFC605}" destId="{401906CF-37B4-4003-8EDC-90513AA8C864}" srcOrd="0" destOrd="0" presId="urn:microsoft.com/office/officeart/2005/8/layout/chevron2"/>
    <dgm:cxn modelId="{F20E2450-6015-46D6-AB29-EBB726F94D2C}" type="presParOf" srcId="{65A0E712-744B-42D0-A6F0-84F59BDFC605}" destId="{83C66A27-BF1B-4F9F-A33B-FB66656E1997}" srcOrd="1" destOrd="0" presId="urn:microsoft.com/office/officeart/2005/8/layout/chevron2"/>
    <dgm:cxn modelId="{62342F0C-71FE-4259-97F7-4E4083684BB4}" type="presParOf" srcId="{46EFBD6B-AF83-465B-A74B-6878294BE6B7}" destId="{D9E9708C-BD35-4812-84E6-0A52EF256356}" srcOrd="1" destOrd="0" presId="urn:microsoft.com/office/officeart/2005/8/layout/chevron2"/>
    <dgm:cxn modelId="{5614827F-E0DB-4F8E-BBDC-D826311CB30D}" type="presParOf" srcId="{46EFBD6B-AF83-465B-A74B-6878294BE6B7}" destId="{494B0DF7-A50F-4740-AB90-69C8E2DC0A3E}" srcOrd="2" destOrd="0" presId="urn:microsoft.com/office/officeart/2005/8/layout/chevron2"/>
    <dgm:cxn modelId="{279535E4-06EF-4E59-BF3A-869A3578F03C}" type="presParOf" srcId="{494B0DF7-A50F-4740-AB90-69C8E2DC0A3E}" destId="{6E2B99A3-FE6C-4412-A0FB-1E79377F5EA6}" srcOrd="0" destOrd="0" presId="urn:microsoft.com/office/officeart/2005/8/layout/chevron2"/>
    <dgm:cxn modelId="{CB64BDB3-4FC5-44AF-A853-2514398B6117}" type="presParOf" srcId="{494B0DF7-A50F-4740-AB90-69C8E2DC0A3E}" destId="{AB3C36EA-BFD6-4E46-BFA9-D868F6723872}" srcOrd="1" destOrd="0" presId="urn:microsoft.com/office/officeart/2005/8/layout/chevron2"/>
    <dgm:cxn modelId="{7A53B5CE-41D0-45F1-AC30-62C16287CEF3}" type="presParOf" srcId="{46EFBD6B-AF83-465B-A74B-6878294BE6B7}" destId="{E551B525-8592-44D4-B488-BE08D9E9F2F1}" srcOrd="3" destOrd="0" presId="urn:microsoft.com/office/officeart/2005/8/layout/chevron2"/>
    <dgm:cxn modelId="{5A016E97-B6C5-4C18-BA86-3B9497084D2D}" type="presParOf" srcId="{46EFBD6B-AF83-465B-A74B-6878294BE6B7}" destId="{586FB373-272D-4436-856C-60537D031D75}" srcOrd="4" destOrd="0" presId="urn:microsoft.com/office/officeart/2005/8/layout/chevron2"/>
    <dgm:cxn modelId="{756B7EB8-0B48-4633-96B2-954AF29170D3}" type="presParOf" srcId="{586FB373-272D-4436-856C-60537D031D75}" destId="{929F9CF3-F414-4DE5-9698-AE030BC210E6}" srcOrd="0" destOrd="0" presId="urn:microsoft.com/office/officeart/2005/8/layout/chevron2"/>
    <dgm:cxn modelId="{8CDAFE29-CDD6-4458-94A6-53B5E78D3739}" type="presParOf" srcId="{586FB373-272D-4436-856C-60537D031D75}" destId="{E8473B7B-A646-4225-BAE9-930D0D6A853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1A68DF-7619-40AD-BC47-E09FFB3E4055}">
      <dsp:nvSpPr>
        <dsp:cNvPr id="0" name=""/>
        <dsp:cNvSpPr/>
      </dsp:nvSpPr>
      <dsp:spPr>
        <a:xfrm>
          <a:off x="1699418" y="0"/>
          <a:ext cx="4830763" cy="4830763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447A4E-5DD5-4745-986B-9354DB439129}">
      <dsp:nvSpPr>
        <dsp:cNvPr id="0" name=""/>
        <dsp:cNvSpPr/>
      </dsp:nvSpPr>
      <dsp:spPr>
        <a:xfrm>
          <a:off x="2158340" y="458922"/>
          <a:ext cx="1883997" cy="18839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altLang="ru-RU" sz="1800" b="1" i="1" kern="1200" dirty="0">
              <a:solidFill>
                <a:prstClr val="black"/>
              </a:solidFill>
            </a:rPr>
            <a:t>Ефективність</a:t>
          </a:r>
        </a:p>
      </dsp:txBody>
      <dsp:txXfrm>
        <a:off x="2250309" y="550891"/>
        <a:ext cx="1700059" cy="1700059"/>
      </dsp:txXfrm>
    </dsp:sp>
    <dsp:sp modelId="{D5A774DD-D664-48A7-9A5C-20B0E2D6D7F3}">
      <dsp:nvSpPr>
        <dsp:cNvPr id="0" name=""/>
        <dsp:cNvSpPr/>
      </dsp:nvSpPr>
      <dsp:spPr>
        <a:xfrm>
          <a:off x="4187261" y="458922"/>
          <a:ext cx="1883997" cy="18839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i="1" kern="1200" dirty="0">
              <a:solidFill>
                <a:prstClr val="black"/>
              </a:solidFill>
            </a:rPr>
            <a:t>Економія</a:t>
          </a:r>
          <a:endParaRPr lang="en-GB" sz="1800" b="1" i="1" kern="1200" dirty="0">
            <a:solidFill>
              <a:prstClr val="black"/>
            </a:solidFill>
          </a:endParaRPr>
        </a:p>
      </dsp:txBody>
      <dsp:txXfrm>
        <a:off x="4279230" y="550891"/>
        <a:ext cx="1700059" cy="1700059"/>
      </dsp:txXfrm>
    </dsp:sp>
    <dsp:sp modelId="{1E18391A-04E5-4617-99C7-29BC78A97855}">
      <dsp:nvSpPr>
        <dsp:cNvPr id="0" name=""/>
        <dsp:cNvSpPr/>
      </dsp:nvSpPr>
      <dsp:spPr>
        <a:xfrm>
          <a:off x="2158340" y="2487842"/>
          <a:ext cx="1883997" cy="18839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altLang="ru-RU" sz="1800" b="1" i="1" kern="1200" dirty="0">
              <a:solidFill>
                <a:prstClr val="black"/>
              </a:solidFill>
            </a:rPr>
            <a:t>СХ</a:t>
          </a:r>
          <a:endParaRPr lang="en-US" altLang="ru-RU" sz="1800" b="1" i="1" kern="1200" dirty="0">
            <a:solidFill>
              <a:prstClr val="black"/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ru-RU" sz="1800" b="1" i="1" kern="1200" dirty="0">
              <a:solidFill>
                <a:prstClr val="black"/>
              </a:solidFill>
            </a:rPr>
            <a:t>Customer Experience</a:t>
          </a:r>
          <a:endParaRPr lang="en-GB" sz="1800" kern="1200" dirty="0"/>
        </a:p>
      </dsp:txBody>
      <dsp:txXfrm>
        <a:off x="2250309" y="2579811"/>
        <a:ext cx="1700059" cy="1700059"/>
      </dsp:txXfrm>
    </dsp:sp>
    <dsp:sp modelId="{354B304D-5821-48FC-ABB8-84E3E436933C}">
      <dsp:nvSpPr>
        <dsp:cNvPr id="0" name=""/>
        <dsp:cNvSpPr/>
      </dsp:nvSpPr>
      <dsp:spPr>
        <a:xfrm>
          <a:off x="4187261" y="2487842"/>
          <a:ext cx="1883997" cy="18839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i="1" kern="1200" dirty="0">
              <a:solidFill>
                <a:prstClr val="black"/>
              </a:solidFill>
            </a:rPr>
            <a:t>ЕХ</a:t>
          </a:r>
          <a:endParaRPr lang="en-US" sz="1800" b="1" i="1" kern="1200" dirty="0">
            <a:solidFill>
              <a:prstClr val="black"/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1" kern="1200" dirty="0">
              <a:solidFill>
                <a:prstClr val="black"/>
              </a:solidFill>
            </a:rPr>
            <a:t>Employee Experience</a:t>
          </a:r>
          <a:endParaRPr lang="en-GB" sz="1800" b="1" i="1" kern="1200" dirty="0">
            <a:solidFill>
              <a:prstClr val="black"/>
            </a:solidFill>
          </a:endParaRPr>
        </a:p>
      </dsp:txBody>
      <dsp:txXfrm>
        <a:off x="4279230" y="2579811"/>
        <a:ext cx="1700059" cy="17000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1A68DF-7619-40AD-BC47-E09FFB3E4055}">
      <dsp:nvSpPr>
        <dsp:cNvPr id="0" name=""/>
        <dsp:cNvSpPr/>
      </dsp:nvSpPr>
      <dsp:spPr>
        <a:xfrm>
          <a:off x="1775618" y="0"/>
          <a:ext cx="4830763" cy="4830763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447A4E-5DD5-4745-986B-9354DB439129}">
      <dsp:nvSpPr>
        <dsp:cNvPr id="0" name=""/>
        <dsp:cNvSpPr/>
      </dsp:nvSpPr>
      <dsp:spPr>
        <a:xfrm>
          <a:off x="2234540" y="458922"/>
          <a:ext cx="1883997" cy="18839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altLang="ru-RU" sz="1100" b="1" i="1" kern="1200" dirty="0">
              <a:solidFill>
                <a:prstClr val="black"/>
              </a:solidFill>
            </a:rPr>
            <a:t>Висока плинність та нестача  кадрів</a:t>
          </a:r>
          <a:endParaRPr lang="en-GB" sz="1100" kern="1200" dirty="0"/>
        </a:p>
      </dsp:txBody>
      <dsp:txXfrm>
        <a:off x="2326509" y="550891"/>
        <a:ext cx="1700059" cy="1700059"/>
      </dsp:txXfrm>
    </dsp:sp>
    <dsp:sp modelId="{D5A774DD-D664-48A7-9A5C-20B0E2D6D7F3}">
      <dsp:nvSpPr>
        <dsp:cNvPr id="0" name=""/>
        <dsp:cNvSpPr/>
      </dsp:nvSpPr>
      <dsp:spPr>
        <a:xfrm>
          <a:off x="4263461" y="458922"/>
          <a:ext cx="1883997" cy="1883997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altLang="ru-RU" sz="1100" b="1" i="1" kern="1200" dirty="0">
              <a:solidFill>
                <a:prstClr val="black"/>
              </a:solidFill>
            </a:rPr>
            <a:t>Недосконалий рівень організації робочого процесу</a:t>
          </a:r>
          <a:endParaRPr lang="en-GB" sz="1100" kern="1200" dirty="0"/>
        </a:p>
      </dsp:txBody>
      <dsp:txXfrm>
        <a:off x="4355430" y="550891"/>
        <a:ext cx="1700059" cy="1700059"/>
      </dsp:txXfrm>
    </dsp:sp>
    <dsp:sp modelId="{1E18391A-04E5-4617-99C7-29BC78A97855}">
      <dsp:nvSpPr>
        <dsp:cNvPr id="0" name=""/>
        <dsp:cNvSpPr/>
      </dsp:nvSpPr>
      <dsp:spPr>
        <a:xfrm>
          <a:off x="2234540" y="2487842"/>
          <a:ext cx="1883997" cy="18839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altLang="ru-RU" sz="1100" b="1" i="1" kern="1200" dirty="0">
              <a:solidFill>
                <a:prstClr val="black"/>
              </a:solidFill>
            </a:rPr>
            <a:t>Недостатня цифровізація інформації та керування  документами</a:t>
          </a:r>
          <a:endParaRPr lang="en-GB" sz="1100" kern="1200" dirty="0"/>
        </a:p>
      </dsp:txBody>
      <dsp:txXfrm>
        <a:off x="2326509" y="2579811"/>
        <a:ext cx="1700059" cy="1700059"/>
      </dsp:txXfrm>
    </dsp:sp>
    <dsp:sp modelId="{354B304D-5821-48FC-ABB8-84E3E436933C}">
      <dsp:nvSpPr>
        <dsp:cNvPr id="0" name=""/>
        <dsp:cNvSpPr/>
      </dsp:nvSpPr>
      <dsp:spPr>
        <a:xfrm>
          <a:off x="4263461" y="2487842"/>
          <a:ext cx="1883997" cy="18839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altLang="ru-RU" sz="1100" b="1" i="1" kern="1200" dirty="0">
              <a:solidFill>
                <a:prstClr val="black"/>
              </a:solidFill>
            </a:rPr>
            <a:t>Розрізненість  модулівомніканал</a:t>
          </a:r>
          <a:r>
            <a:rPr lang="ru-RU" altLang="ru-RU" sz="1100" b="1" i="1" kern="1200" dirty="0">
              <a:solidFill>
                <a:prstClr val="black"/>
              </a:solidFill>
            </a:rPr>
            <a:t>ь</a:t>
          </a:r>
          <a:r>
            <a:rPr lang="uk-UA" altLang="ru-RU" sz="1100" b="1" i="1" kern="1200" dirty="0">
              <a:solidFill>
                <a:prstClr val="black"/>
              </a:solidFill>
            </a:rPr>
            <a:t>ного обслуговування клієнтів у СХ</a:t>
          </a:r>
          <a:endParaRPr lang="en-GB" sz="1100" kern="1200" dirty="0"/>
        </a:p>
      </dsp:txBody>
      <dsp:txXfrm>
        <a:off x="4355430" y="2579811"/>
        <a:ext cx="1700059" cy="17000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1A68DF-7619-40AD-BC47-E09FFB3E4055}">
      <dsp:nvSpPr>
        <dsp:cNvPr id="0" name=""/>
        <dsp:cNvSpPr/>
      </dsp:nvSpPr>
      <dsp:spPr>
        <a:xfrm>
          <a:off x="1725797" y="0"/>
          <a:ext cx="5006605" cy="5006605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447A4E-5DD5-4745-986B-9354DB439129}">
      <dsp:nvSpPr>
        <dsp:cNvPr id="0" name=""/>
        <dsp:cNvSpPr/>
      </dsp:nvSpPr>
      <dsp:spPr>
        <a:xfrm>
          <a:off x="2201424" y="475627"/>
          <a:ext cx="1952575" cy="1952575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altLang="ru-RU" sz="1600" b="1" i="1" u="sng" kern="1200" dirty="0">
              <a:solidFill>
                <a:schemeClr val="tx1"/>
              </a:solidFill>
            </a:rPr>
            <a:t>Втрата </a:t>
          </a:r>
          <a:r>
            <a:rPr lang="ru-RU" altLang="ru-RU" sz="1600" b="1" i="1" u="sng" kern="1200" dirty="0" err="1">
              <a:solidFill>
                <a:schemeClr val="tx1"/>
              </a:solidFill>
            </a:rPr>
            <a:t>сталого</a:t>
          </a:r>
          <a:r>
            <a:rPr lang="ru-RU" altLang="ru-RU" sz="1600" b="1" i="1" u="sng" kern="1200" dirty="0">
              <a:solidFill>
                <a:schemeClr val="tx1"/>
              </a:solidFill>
            </a:rPr>
            <a:t> </a:t>
          </a:r>
          <a:r>
            <a:rPr lang="ru-RU" altLang="ru-RU" sz="1600" b="1" i="1" u="sng" kern="1200" dirty="0" err="1">
              <a:solidFill>
                <a:schemeClr val="tx1"/>
              </a:solidFill>
            </a:rPr>
            <a:t>навчання</a:t>
          </a:r>
          <a:r>
            <a:rPr lang="ru-RU" altLang="ru-RU" sz="1600" b="1" i="1" u="sng" kern="1200" dirty="0">
              <a:solidFill>
                <a:schemeClr val="tx1"/>
              </a:solidFill>
            </a:rPr>
            <a:t> </a:t>
          </a:r>
          <a:r>
            <a:rPr lang="ru-RU" altLang="ru-RU" sz="1600" b="1" i="1" kern="1200" dirty="0">
              <a:solidFill>
                <a:srgbClr val="FFC000"/>
              </a:solidFill>
            </a:rPr>
            <a:t>та </a:t>
          </a:r>
          <a:r>
            <a:rPr lang="ru-RU" altLang="ru-RU" sz="1600" b="1" i="1" kern="1200" dirty="0" err="1">
              <a:solidFill>
                <a:srgbClr val="FFC000"/>
              </a:solidFill>
            </a:rPr>
            <a:t>нестача</a:t>
          </a:r>
          <a:r>
            <a:rPr lang="ru-RU" altLang="ru-RU" sz="1600" b="1" i="1" kern="1200" dirty="0">
              <a:solidFill>
                <a:srgbClr val="FFC000"/>
              </a:solidFill>
            </a:rPr>
            <a:t>  </a:t>
          </a:r>
          <a:r>
            <a:rPr lang="ru-RU" altLang="ru-RU" sz="1600" b="1" i="1" kern="1200" dirty="0" err="1">
              <a:solidFill>
                <a:srgbClr val="FFC000"/>
              </a:solidFill>
            </a:rPr>
            <a:t>якісних</a:t>
          </a:r>
          <a:r>
            <a:rPr lang="ru-RU" altLang="ru-RU" sz="1600" b="1" i="1" kern="1200" dirty="0">
              <a:solidFill>
                <a:srgbClr val="FFC000"/>
              </a:solidFill>
            </a:rPr>
            <a:t> </a:t>
          </a:r>
          <a:r>
            <a:rPr lang="ru-RU" altLang="ru-RU" sz="1600" b="1" i="1" kern="1200" dirty="0" err="1">
              <a:solidFill>
                <a:srgbClr val="FFC000"/>
              </a:solidFill>
            </a:rPr>
            <a:t>кадрів</a:t>
          </a:r>
          <a:endParaRPr lang="en-GB" sz="1600" kern="1200" dirty="0">
            <a:solidFill>
              <a:srgbClr val="FFC000"/>
            </a:solidFill>
          </a:endParaRPr>
        </a:p>
      </dsp:txBody>
      <dsp:txXfrm>
        <a:off x="2296741" y="570944"/>
        <a:ext cx="1761941" cy="1761941"/>
      </dsp:txXfrm>
    </dsp:sp>
    <dsp:sp modelId="{D5A774DD-D664-48A7-9A5C-20B0E2D6D7F3}">
      <dsp:nvSpPr>
        <dsp:cNvPr id="0" name=""/>
        <dsp:cNvSpPr/>
      </dsp:nvSpPr>
      <dsp:spPr>
        <a:xfrm>
          <a:off x="4304199" y="475627"/>
          <a:ext cx="1952575" cy="1952575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altLang="ru-RU" sz="1600" b="1" i="1" kern="1200" dirty="0">
              <a:solidFill>
                <a:srgbClr val="FFC000"/>
              </a:solidFill>
            </a:rPr>
            <a:t>Недосконалий рівень організації </a:t>
          </a:r>
          <a:r>
            <a:rPr lang="ru-RU" altLang="ru-RU" sz="1600" b="1" i="1" kern="1200" dirty="0" err="1">
              <a:solidFill>
                <a:srgbClr val="FFC000"/>
              </a:solidFill>
            </a:rPr>
            <a:t>робочого</a:t>
          </a:r>
          <a:r>
            <a:rPr lang="ru-RU" altLang="ru-RU" sz="1600" b="1" i="1" kern="1200" dirty="0">
              <a:solidFill>
                <a:srgbClr val="FFC000"/>
              </a:solidFill>
            </a:rPr>
            <a:t> </a:t>
          </a:r>
          <a:r>
            <a:rPr lang="ru-RU" altLang="ru-RU" sz="1600" b="1" i="1" kern="1200" dirty="0" err="1">
              <a:solidFill>
                <a:srgbClr val="FFC000"/>
              </a:solidFill>
            </a:rPr>
            <a:t>процесу</a:t>
          </a:r>
          <a:r>
            <a:rPr lang="ru-RU" altLang="ru-RU" sz="1600" b="1" i="1" kern="1200" dirty="0">
              <a:solidFill>
                <a:srgbClr val="FFC000"/>
              </a:solidFill>
            </a:rPr>
            <a:t> </a:t>
          </a:r>
          <a:r>
            <a:rPr lang="uk-UA" sz="1600" b="1" i="1" u="sng" kern="1200" dirty="0">
              <a:solidFill>
                <a:schemeClr val="tx1"/>
              </a:solidFill>
              <a:latin typeface="+mn-lt"/>
              <a:ea typeface="+mn-ea"/>
              <a:cs typeface="+mn-cs"/>
            </a:rPr>
            <a:t>через дефіцит професіоналізму персоналу</a:t>
          </a:r>
          <a:endParaRPr lang="en-GB" sz="1600" kern="1200" dirty="0">
            <a:solidFill>
              <a:srgbClr val="FFC000"/>
            </a:solidFill>
          </a:endParaRPr>
        </a:p>
      </dsp:txBody>
      <dsp:txXfrm>
        <a:off x="4399516" y="570944"/>
        <a:ext cx="1761941" cy="1761941"/>
      </dsp:txXfrm>
    </dsp:sp>
    <dsp:sp modelId="{1E18391A-04E5-4617-99C7-29BC78A97855}">
      <dsp:nvSpPr>
        <dsp:cNvPr id="0" name=""/>
        <dsp:cNvSpPr/>
      </dsp:nvSpPr>
      <dsp:spPr>
        <a:xfrm>
          <a:off x="2201424" y="2578401"/>
          <a:ext cx="1952575" cy="1952575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altLang="ru-RU" sz="1600" b="1" i="1" kern="1200" dirty="0">
              <a:solidFill>
                <a:srgbClr val="FFC000"/>
              </a:solidFill>
            </a:rPr>
            <a:t>Недостатня цифровізація інформації та керування  документами</a:t>
          </a:r>
          <a:endParaRPr lang="en-GB" sz="1600" kern="1200" dirty="0">
            <a:solidFill>
              <a:srgbClr val="FFC000"/>
            </a:solidFill>
          </a:endParaRPr>
        </a:p>
      </dsp:txBody>
      <dsp:txXfrm>
        <a:off x="2296741" y="2673718"/>
        <a:ext cx="1761941" cy="1761941"/>
      </dsp:txXfrm>
    </dsp:sp>
    <dsp:sp modelId="{354B304D-5821-48FC-ABB8-84E3E436933C}">
      <dsp:nvSpPr>
        <dsp:cNvPr id="0" name=""/>
        <dsp:cNvSpPr/>
      </dsp:nvSpPr>
      <dsp:spPr>
        <a:xfrm>
          <a:off x="4304199" y="2578401"/>
          <a:ext cx="1952575" cy="1952575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altLang="ru-RU" sz="1600" b="1" i="1" kern="1200" dirty="0">
              <a:solidFill>
                <a:schemeClr val="tx1"/>
              </a:solidFill>
            </a:rPr>
            <a:t>Розрізненість </a:t>
          </a:r>
          <a:r>
            <a:rPr lang="uk-UA" altLang="ru-RU" sz="1600" b="1" i="1" u="sng" kern="1200" dirty="0">
              <a:solidFill>
                <a:schemeClr val="tx1"/>
              </a:solidFill>
            </a:rPr>
            <a:t>ПЗ контролю в каналах </a:t>
          </a:r>
          <a:r>
            <a:rPr lang="uk-UA" altLang="ru-RU" sz="1600" b="1" i="1" kern="1200" dirty="0">
              <a:solidFill>
                <a:srgbClr val="FFC000"/>
              </a:solidFill>
            </a:rPr>
            <a:t>обслуговування клієнтів у СХ</a:t>
          </a:r>
          <a:endParaRPr lang="en-GB" sz="1600" kern="1200" dirty="0">
            <a:solidFill>
              <a:srgbClr val="FFC000"/>
            </a:solidFill>
          </a:endParaRPr>
        </a:p>
      </dsp:txBody>
      <dsp:txXfrm>
        <a:off x="4399516" y="2673718"/>
        <a:ext cx="1761941" cy="17619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1906CF-37B4-4003-8EDC-90513AA8C864}">
      <dsp:nvSpPr>
        <dsp:cNvPr id="0" name=""/>
        <dsp:cNvSpPr/>
      </dsp:nvSpPr>
      <dsp:spPr>
        <a:xfrm rot="5400000">
          <a:off x="-352480" y="505035"/>
          <a:ext cx="1766009" cy="106104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b="1" kern="1200" dirty="0">
              <a:solidFill>
                <a:schemeClr val="tx1"/>
              </a:solidFill>
            </a:rPr>
            <a:t>Навчаємо, розвиваємо            таланти та піклуємось</a:t>
          </a:r>
          <a:endParaRPr lang="en-GB" sz="1200" b="1" kern="1200" dirty="0">
            <a:solidFill>
              <a:schemeClr val="tx1"/>
            </a:solidFill>
          </a:endParaRPr>
        </a:p>
      </dsp:txBody>
      <dsp:txXfrm rot="-5400000">
        <a:off x="1" y="683078"/>
        <a:ext cx="1061048" cy="704961"/>
      </dsp:txXfrm>
    </dsp:sp>
    <dsp:sp modelId="{83C66A27-BF1B-4F9F-A33B-FB66656E1997}">
      <dsp:nvSpPr>
        <dsp:cNvPr id="0" name=""/>
        <dsp:cNvSpPr/>
      </dsp:nvSpPr>
      <dsp:spPr>
        <a:xfrm rot="5400000">
          <a:off x="3514446" y="-2372156"/>
          <a:ext cx="1505506" cy="6412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300" kern="1200" dirty="0"/>
            <a:t>Прозора та зрозуміла система мотивації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300" kern="1200" dirty="0"/>
            <a:t>Стале навчання, в тому числі за допомогою Штучного інтелекту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300" kern="1200" dirty="0"/>
            <a:t>Колаборація над ідеями та залученість лінійного персоналу до поповнення бази знань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300" kern="1200" dirty="0"/>
            <a:t>Надання інструментів для швидкого пошуку рішення незалежно від місця розташування операторів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300" kern="1200" dirty="0"/>
            <a:t>Надання можливості обирати роботу в офісі чи віддалено – гнучкість</a:t>
          </a:r>
          <a:endParaRPr lang="en-GB" sz="1300" kern="1200" dirty="0"/>
        </a:p>
      </dsp:txBody>
      <dsp:txXfrm rot="-5400000">
        <a:off x="1061049" y="154734"/>
        <a:ext cx="6338809" cy="1358520"/>
      </dsp:txXfrm>
    </dsp:sp>
    <dsp:sp modelId="{6E2B99A3-FE6C-4412-A0FB-1E79377F5EA6}">
      <dsp:nvSpPr>
        <dsp:cNvPr id="0" name=""/>
        <dsp:cNvSpPr/>
      </dsp:nvSpPr>
      <dsp:spPr>
        <a:xfrm rot="5400000">
          <a:off x="-227367" y="2082615"/>
          <a:ext cx="1515783" cy="106104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b="1" kern="1200" dirty="0">
              <a:solidFill>
                <a:schemeClr val="tx1"/>
              </a:solidFill>
            </a:rPr>
            <a:t>Зосереджує-мось на взаємодії з клієнтами</a:t>
          </a:r>
          <a:endParaRPr lang="en-GB" sz="1200" b="1" kern="1200" dirty="0">
            <a:solidFill>
              <a:schemeClr val="tx1"/>
            </a:solidFill>
          </a:endParaRPr>
        </a:p>
      </dsp:txBody>
      <dsp:txXfrm rot="-5400000">
        <a:off x="1" y="2385771"/>
        <a:ext cx="1061048" cy="454735"/>
      </dsp:txXfrm>
    </dsp:sp>
    <dsp:sp modelId="{AB3C36EA-BFD6-4E46-BFA9-D868F6723872}">
      <dsp:nvSpPr>
        <dsp:cNvPr id="0" name=""/>
        <dsp:cNvSpPr/>
      </dsp:nvSpPr>
      <dsp:spPr>
        <a:xfrm rot="5400000">
          <a:off x="3705873" y="-833262"/>
          <a:ext cx="1122653" cy="6412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altLang="ru-RU" sz="1300" b="0" i="0" kern="1200" dirty="0">
              <a:solidFill>
                <a:prstClr val="black"/>
              </a:solidFill>
            </a:rPr>
            <a:t>Персоніфіковане спілкування та стандартизована комунікація (доречні, актуальні скрипти для різних типів звернень)</a:t>
          </a:r>
          <a:endParaRPr lang="en-GB" sz="1300" b="0" i="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altLang="ru-RU" sz="1300" b="0" i="0" kern="1200" dirty="0">
              <a:solidFill>
                <a:prstClr val="black"/>
              </a:solidFill>
            </a:rPr>
            <a:t>Цілісний супровід клієнта в  омніканальному середовищі (вирішення запиту клієнта без повторних дзвінків та переходів між спеціалістами)</a:t>
          </a:r>
          <a:endParaRPr lang="en-GB" sz="1300" b="0" i="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altLang="ru-RU" sz="1300" b="0" i="0" kern="1200" dirty="0">
              <a:solidFill>
                <a:prstClr val="black"/>
              </a:solidFill>
            </a:rPr>
            <a:t>З</a:t>
          </a:r>
          <a:r>
            <a:rPr lang="ru-RU" altLang="ru-RU" sz="1300" i="0" kern="1200" dirty="0">
              <a:solidFill>
                <a:prstClr val="black"/>
              </a:solidFill>
            </a:rPr>
            <a:t>в’язана подорож клієнта, інтеграція</a:t>
          </a:r>
          <a:r>
            <a:rPr lang="uk-UA" altLang="ru-RU" sz="1300" i="0" kern="1200" dirty="0">
              <a:solidFill>
                <a:prstClr val="black"/>
              </a:solidFill>
            </a:rPr>
            <a:t>запитів, звернень та </a:t>
          </a:r>
          <a:r>
            <a:rPr lang="ru-RU" altLang="ru-RU" sz="1300" i="0" kern="1200" dirty="0" err="1">
              <a:solidFill>
                <a:prstClr val="black"/>
              </a:solidFill>
            </a:rPr>
            <a:t>намірів</a:t>
          </a:r>
          <a:r>
            <a:rPr lang="ru-RU" altLang="ru-RU" sz="1300" i="0" kern="1200" dirty="0">
              <a:solidFill>
                <a:prstClr val="black"/>
              </a:solidFill>
            </a:rPr>
            <a:t> клієнтів у СХ</a:t>
          </a:r>
          <a:endParaRPr lang="en-GB" sz="1300" b="0" i="0" kern="1200" dirty="0"/>
        </a:p>
      </dsp:txBody>
      <dsp:txXfrm rot="-5400000">
        <a:off x="1061049" y="1866365"/>
        <a:ext cx="6357499" cy="1013047"/>
      </dsp:txXfrm>
    </dsp:sp>
    <dsp:sp modelId="{929F9CF3-F414-4DE5-9698-AE030BC210E6}">
      <dsp:nvSpPr>
        <dsp:cNvPr id="0" name=""/>
        <dsp:cNvSpPr/>
      </dsp:nvSpPr>
      <dsp:spPr>
        <a:xfrm rot="5400000">
          <a:off x="-417621" y="3761585"/>
          <a:ext cx="1896291" cy="106104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b="1" kern="1200" dirty="0">
              <a:solidFill>
                <a:schemeClr val="tx1"/>
              </a:solidFill>
            </a:rPr>
            <a:t>Технології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b="1" kern="1200" dirty="0">
              <a:solidFill>
                <a:schemeClr val="tx1"/>
              </a:solidFill>
            </a:rPr>
            <a:t>та люди працюють разом</a:t>
          </a:r>
          <a:endParaRPr lang="en-GB" sz="1200" b="1" kern="1200" dirty="0">
            <a:solidFill>
              <a:schemeClr val="tx1"/>
            </a:solidFill>
          </a:endParaRPr>
        </a:p>
      </dsp:txBody>
      <dsp:txXfrm rot="-5400000">
        <a:off x="1" y="3874487"/>
        <a:ext cx="1061048" cy="835243"/>
      </dsp:txXfrm>
    </dsp:sp>
    <dsp:sp modelId="{E8473B7B-A646-4225-BAE9-930D0D6A8533}">
      <dsp:nvSpPr>
        <dsp:cNvPr id="0" name=""/>
        <dsp:cNvSpPr/>
      </dsp:nvSpPr>
      <dsp:spPr>
        <a:xfrm rot="5400000">
          <a:off x="3965056" y="309897"/>
          <a:ext cx="1665334" cy="74733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altLang="ru-RU" sz="1300" i="0" kern="1200" dirty="0">
              <a:solidFill>
                <a:prstClr val="black"/>
              </a:solidFill>
            </a:rPr>
            <a:t>Використання ПЗ, яке пропонує інструменти для автоматизації, створення бази знань (</a:t>
          </a:r>
          <a:r>
            <a:rPr lang="en-US" altLang="ru-RU" sz="1300" i="0" kern="1200" dirty="0">
              <a:solidFill>
                <a:prstClr val="black"/>
              </a:solidFill>
            </a:rPr>
            <a:t>Knowledge Management)</a:t>
          </a:r>
          <a:r>
            <a:rPr lang="ru-RU" altLang="ru-RU" sz="1300" i="0" kern="1200" dirty="0">
              <a:solidFill>
                <a:prstClr val="black"/>
              </a:solidFill>
            </a:rPr>
            <a:t>, керування документами</a:t>
          </a:r>
          <a:r>
            <a:rPr lang="en-US" altLang="ru-RU" sz="1300" i="0" kern="1200" dirty="0">
              <a:solidFill>
                <a:prstClr val="black"/>
              </a:solidFill>
            </a:rPr>
            <a:t>(Document Management</a:t>
          </a:r>
          <a:r>
            <a:rPr lang="uk-UA" altLang="ru-RU" sz="1300" i="0" kern="1200" dirty="0">
              <a:solidFill>
                <a:prstClr val="black"/>
              </a:solidFill>
            </a:rPr>
            <a:t>)</a:t>
          </a:r>
          <a:endParaRPr lang="en-GB" sz="1300" i="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altLang="ru-RU" sz="1300" i="0" kern="1200" dirty="0">
              <a:solidFill>
                <a:prstClr val="black"/>
              </a:solidFill>
            </a:rPr>
            <a:t>Горизонтальні зв</a:t>
          </a:r>
          <a:r>
            <a:rPr lang="en-US" altLang="ru-RU" sz="1300" i="0" kern="1200" dirty="0">
              <a:solidFill>
                <a:prstClr val="black"/>
              </a:solidFill>
            </a:rPr>
            <a:t>’</a:t>
          </a:r>
          <a:r>
            <a:rPr lang="ru-RU" altLang="ru-RU" sz="1300" i="0" kern="1200" dirty="0">
              <a:solidFill>
                <a:prstClr val="black"/>
              </a:solidFill>
            </a:rPr>
            <a:t>язки омніканальних команд - різні команди, які займаються </a:t>
          </a:r>
          <a:r>
            <a:rPr lang="ru-RU" altLang="ru-RU" sz="1300" i="0" kern="1200" dirty="0" err="1">
              <a:solidFill>
                <a:prstClr val="black"/>
              </a:solidFill>
            </a:rPr>
            <a:t>залученням</a:t>
          </a:r>
          <a:r>
            <a:rPr lang="ru-RU" altLang="ru-RU" sz="1300" i="0" kern="1200" dirty="0">
              <a:solidFill>
                <a:prstClr val="black"/>
              </a:solidFill>
            </a:rPr>
            <a:t> та </a:t>
          </a:r>
          <a:r>
            <a:rPr lang="uk-UA" altLang="ru-RU" sz="1300" i="0" kern="1200" dirty="0">
              <a:solidFill>
                <a:prstClr val="black"/>
              </a:solidFill>
            </a:rPr>
            <a:t>обслуговуванням </a:t>
          </a:r>
          <a:r>
            <a:rPr lang="ru-RU" altLang="ru-RU" sz="1300" i="0" kern="1200" dirty="0" err="1">
              <a:solidFill>
                <a:prstClr val="black"/>
              </a:solidFill>
            </a:rPr>
            <a:t>клієнтів</a:t>
          </a:r>
          <a:r>
            <a:rPr lang="ru-RU" altLang="ru-RU" sz="1300" i="0" kern="1200" dirty="0">
              <a:solidFill>
                <a:prstClr val="black"/>
              </a:solidFill>
            </a:rPr>
            <a:t>, повинні регулярно: спілкуватися та працювати разом для досягнення спільних цілей, обмінюватися даними та показниками успіху та планувати стратегію для всіх відділів</a:t>
          </a:r>
          <a:endParaRPr lang="en-GB" sz="1300" i="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300" i="0" kern="1200" dirty="0"/>
            <a:t>Управління результатами  (моніторинг виконання показників ефективності, контролінг процесів та роботи персоналу)</a:t>
          </a:r>
          <a:r>
            <a:rPr lang="uk-UA" altLang="ru-RU" sz="1300" kern="1200" dirty="0">
              <a:solidFill>
                <a:prstClr val="black"/>
              </a:solidFill>
            </a:rPr>
            <a:t>– як замкнений цикл ініціативного аудиту процесів та якості сервісу, що дає відповіді на питання «Чи ми робимо правильні речі?» та «Чи ми робимо їх правильно?»</a:t>
          </a:r>
          <a:endParaRPr lang="en-GB" sz="1300" i="0" kern="1200" dirty="0"/>
        </a:p>
      </dsp:txBody>
      <dsp:txXfrm rot="-5400000">
        <a:off x="1061048" y="3295201"/>
        <a:ext cx="7392056" cy="15027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1048671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22D5F-B634-475A-80D0-9FA3DDAEFEA0}" type="datetimeFigureOut">
              <a:rPr lang="en-GB" smtClean="0"/>
              <a:t>04/02/2024</a:t>
            </a:fld>
            <a:endParaRPr lang="en-GB"/>
          </a:p>
        </p:txBody>
      </p:sp>
      <p:sp>
        <p:nvSpPr>
          <p:cNvPr id="1048672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1048673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48674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1048675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38968-6C42-4A4E-87ED-45E89AEB3F6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85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ru-RU"/>
          </a:p>
        </p:txBody>
      </p:sp>
      <p:sp>
        <p:nvSpPr>
          <p:cNvPr id="10485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03054" indent="-270405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081621" indent="-216324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514269" indent="-216324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946918" indent="-216324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379566" indent="-2163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812214" indent="-2163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244863" indent="-2163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677511" indent="-2163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4E0D1CA5-B154-40DE-9AC9-DE91DE7A3A70}" type="slidenum">
              <a:rPr lang="ru-RU" altLang="ru-RU">
                <a:solidFill>
                  <a:prstClr val="black"/>
                </a:solidFill>
              </a:rPr>
              <a:t>1</a:t>
            </a:fld>
            <a:endParaRPr lang="ru-RU" alt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86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ru-RU"/>
          </a:p>
        </p:txBody>
      </p:sp>
      <p:sp>
        <p:nvSpPr>
          <p:cNvPr id="10486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03054" indent="-270405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081621" indent="-216324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514269" indent="-216324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946918" indent="-216324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379566" indent="-2163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812214" indent="-2163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244863" indent="-2163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677511" indent="-2163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4E0D1CA5-B154-40DE-9AC9-DE91DE7A3A70}" type="slidenum">
              <a:rPr lang="ru-RU" altLang="ru-RU">
                <a:solidFill>
                  <a:prstClr val="black"/>
                </a:solidFill>
              </a:rPr>
              <a:t>5</a:t>
            </a:fld>
            <a:endParaRPr lang="ru-RU" alt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86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ru-RU"/>
          </a:p>
        </p:txBody>
      </p:sp>
      <p:sp>
        <p:nvSpPr>
          <p:cNvPr id="10486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03054" indent="-270405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081621" indent="-216324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514269" indent="-216324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946918" indent="-216324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379566" indent="-2163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812214" indent="-2163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244863" indent="-2163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677511" indent="-2163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4E0D1CA5-B154-40DE-9AC9-DE91DE7A3A70}" type="slidenum">
              <a:rPr lang="ru-RU" altLang="ru-RU">
                <a:solidFill>
                  <a:prstClr val="black"/>
                </a:solidFill>
              </a:rPr>
              <a:t>7</a:t>
            </a:fld>
            <a:endParaRPr lang="ru-RU" alt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48618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0486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BD87-E740-4622-8FAF-0E0D62EBAB8F}" type="datetimeFigureOut">
              <a:rPr lang="en-GB" smtClean="0"/>
              <a:t>04/02/2024</a:t>
            </a:fld>
            <a:endParaRPr lang="en-GB"/>
          </a:p>
        </p:txBody>
      </p:sp>
      <p:sp>
        <p:nvSpPr>
          <p:cNvPr id="10486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486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FA488-CA5D-4126-8094-5F59E8705B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48638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486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BD87-E740-4622-8FAF-0E0D62EBAB8F}" type="datetimeFigureOut">
              <a:rPr lang="en-GB" smtClean="0"/>
              <a:t>04/02/2024</a:t>
            </a:fld>
            <a:endParaRPr lang="en-GB"/>
          </a:p>
        </p:txBody>
      </p:sp>
      <p:sp>
        <p:nvSpPr>
          <p:cNvPr id="10486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486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FA488-CA5D-4126-8094-5F59E8705B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4862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4862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BD87-E740-4622-8FAF-0E0D62EBAB8F}" type="datetimeFigureOut">
              <a:rPr lang="en-GB" smtClean="0"/>
              <a:t>04/02/2024</a:t>
            </a:fld>
            <a:endParaRPr lang="en-GB"/>
          </a:p>
        </p:txBody>
      </p:sp>
      <p:sp>
        <p:nvSpPr>
          <p:cNvPr id="104862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486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FA488-CA5D-4126-8094-5F59E8705B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BD87-E740-4622-8FAF-0E0D62EBAB8F}" type="datetimeFigureOut">
              <a:rPr lang="en-GB" smtClean="0"/>
              <a:t>04/02/2024</a:t>
            </a:fld>
            <a:endParaRPr lang="en-GB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FA488-CA5D-4126-8094-5F59E8705B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4864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BD87-E740-4622-8FAF-0E0D62EBAB8F}" type="datetimeFigureOut">
              <a:rPr lang="en-GB" smtClean="0"/>
              <a:t>04/02/2024</a:t>
            </a:fld>
            <a:endParaRPr lang="en-GB"/>
          </a:p>
        </p:txBody>
      </p:sp>
      <p:sp>
        <p:nvSpPr>
          <p:cNvPr id="104864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486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FA488-CA5D-4126-8094-5F59E8705B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48648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48649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4865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BD87-E740-4622-8FAF-0E0D62EBAB8F}" type="datetimeFigureOut">
              <a:rPr lang="en-GB" smtClean="0"/>
              <a:t>04/02/2024</a:t>
            </a:fld>
            <a:endParaRPr lang="en-GB"/>
          </a:p>
        </p:txBody>
      </p:sp>
      <p:sp>
        <p:nvSpPr>
          <p:cNvPr id="104865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4865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FA488-CA5D-4126-8094-5F59E8705B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48654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5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4865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7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4865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BD87-E740-4622-8FAF-0E0D62EBAB8F}" type="datetimeFigureOut">
              <a:rPr lang="en-GB" smtClean="0"/>
              <a:t>04/02/2024</a:t>
            </a:fld>
            <a:endParaRPr lang="en-GB"/>
          </a:p>
        </p:txBody>
      </p:sp>
      <p:sp>
        <p:nvSpPr>
          <p:cNvPr id="104865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4866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FA488-CA5D-4126-8094-5F59E8705B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4862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BD87-E740-4622-8FAF-0E0D62EBAB8F}" type="datetimeFigureOut">
              <a:rPr lang="en-GB" smtClean="0"/>
              <a:t>04/02/2024</a:t>
            </a:fld>
            <a:endParaRPr lang="en-GB"/>
          </a:p>
        </p:txBody>
      </p:sp>
      <p:sp>
        <p:nvSpPr>
          <p:cNvPr id="104862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486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FA488-CA5D-4126-8094-5F59E8705B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BD87-E740-4622-8FAF-0E0D62EBAB8F}" type="datetimeFigureOut">
              <a:rPr lang="en-GB" smtClean="0"/>
              <a:t>04/02/2024</a:t>
            </a:fld>
            <a:endParaRPr lang="en-GB"/>
          </a:p>
        </p:txBody>
      </p:sp>
      <p:sp>
        <p:nvSpPr>
          <p:cNvPr id="104866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4866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FA488-CA5D-4126-8094-5F59E8705B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48665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48666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6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BD87-E740-4622-8FAF-0E0D62EBAB8F}" type="datetimeFigureOut">
              <a:rPr lang="en-GB" smtClean="0"/>
              <a:t>04/02/2024</a:t>
            </a:fld>
            <a:endParaRPr lang="en-GB"/>
          </a:p>
        </p:txBody>
      </p:sp>
      <p:sp>
        <p:nvSpPr>
          <p:cNvPr id="104866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4866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FA488-CA5D-4126-8094-5F59E8705B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48632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048633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BD87-E740-4622-8FAF-0E0D62EBAB8F}" type="datetimeFigureOut">
              <a:rPr lang="en-GB" smtClean="0"/>
              <a:t>04/02/2024</a:t>
            </a:fld>
            <a:endParaRPr lang="en-GB"/>
          </a:p>
        </p:txBody>
      </p:sp>
      <p:sp>
        <p:nvSpPr>
          <p:cNvPr id="104863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4863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FA488-CA5D-4126-8094-5F59E8705B4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9BD87-E740-4622-8FAF-0E0D62EBAB8F}" type="datetimeFigureOut">
              <a:rPr lang="en-GB" smtClean="0"/>
              <a:t>04/02/2024</a:t>
            </a:fld>
            <a:endParaRPr lang="en-GB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FA488-CA5D-4126-8094-5F59E8705B4B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s://www.ttec.com/articles/contact-center-trends-2024" TargetMode="External"/><Relationship Id="rId4" Type="http://schemas.openxmlformats.org/officeDocument/2006/relationships/hyperlink" Target="https://www.forrester.com/blogs/cx-leaders-whats-on-your-agenda-for-2024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ccai.com.ua/about/kerivnycztvo-uccai/standart@uccai.com.ua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" descr="C:\Users\Andrei\Desktop\ВАКЦІ\Pictures\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1048586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1A98F3E9-46CA-4D21-855C-20ABF2C8D326}" type="slidenum">
              <a:rPr lang="ru-RU" altLang="ru-RU">
                <a:solidFill>
                  <a:srgbClr val="898989"/>
                </a:solidFill>
              </a:rPr>
              <a:t>1</a:t>
            </a:fld>
            <a:endParaRPr lang="ru-RU" altLang="ru-RU">
              <a:solidFill>
                <a:srgbClr val="898989"/>
              </a:solidFill>
            </a:endParaRPr>
          </a:p>
        </p:txBody>
      </p:sp>
      <p:sp>
        <p:nvSpPr>
          <p:cNvPr id="1048587" name="Rectangle 396"/>
          <p:cNvSpPr>
            <a:spLocks noChangeArrowheads="1"/>
          </p:cNvSpPr>
          <p:nvPr/>
        </p:nvSpPr>
        <p:spPr bwMode="auto">
          <a:xfrm>
            <a:off x="914400" y="707262"/>
            <a:ext cx="6621632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r" defTabSz="912813" fontAlgn="base">
              <a:spcBef>
                <a:spcPct val="0"/>
              </a:spcBef>
              <a:spcAft>
                <a:spcPct val="0"/>
              </a:spcAft>
            </a:pPr>
            <a:r>
              <a:rPr lang="uk-UA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Тренди та виклики КЦ 2024</a:t>
            </a:r>
            <a:endParaRPr lang="ru-RU" altLang="ru-RU" sz="2400" b="1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48588" name="Прямоугольник 1"/>
          <p:cNvSpPr>
            <a:spLocks noChangeArrowheads="1"/>
          </p:cNvSpPr>
          <p:nvPr/>
        </p:nvSpPr>
        <p:spPr bwMode="auto">
          <a:xfrm>
            <a:off x="457200" y="1301750"/>
            <a:ext cx="8178800" cy="524759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altLang="ru-RU" sz="1400" dirty="0">
                <a:solidFill>
                  <a:prstClr val="black"/>
                </a:solidFill>
              </a:rPr>
              <a:t>Які тренди  будуть у фокусі уваги КЦ та з якими викликами стикатимуться КЦ у 2024 році? Фахівці, експерти, аналітики галузі та провідні компанії ринку КЦ щороку публікують різноманітні за складом та кількістю ТОП тенденції, роблять прогнози та окреслюють тренди  розвитку ринку КЦ. Що є характерним для світових КЦ та для України, і що відрізняє? Які кроки та можливості розвитку українських КЦ в сучасних реаліях?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uk-UA" altLang="ru-RU" sz="1400" dirty="0">
              <a:solidFill>
                <a:prstClr val="black"/>
              </a:solidFill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altLang="ru-RU" sz="1400" dirty="0">
                <a:solidFill>
                  <a:prstClr val="black"/>
                </a:solidFill>
              </a:rPr>
              <a:t>Комітет стандартів та досліджень ВАКЦІ провів огляд та пропонує аналіз матеріалів та публікацій на цю тему.  Джерела: Forrester, </a:t>
            </a:r>
            <a:r>
              <a:rPr lang="uk-UA" altLang="ru-RU" sz="1400" dirty="0">
                <a:solidFill>
                  <a:srgbClr val="00B0F0"/>
                </a:solidFill>
                <a:hlinkClick r:id="rId4"/>
              </a:rPr>
              <a:t>https://www.forrester.com/blogs/cx-leaders-whats-on-your-agenda-for-2024/</a:t>
            </a:r>
            <a:r>
              <a:rPr lang="uk-UA" altLang="ru-RU" sz="1400" dirty="0">
                <a:solidFill>
                  <a:srgbClr val="00B0F0"/>
                </a:solidFill>
              </a:rPr>
              <a:t>, </a:t>
            </a:r>
            <a:r>
              <a:rPr lang="uk-UA" sz="1400" dirty="0"/>
              <a:t>TTEC Holdings, Inc. , інноватор технологій і послуг CX (Customer Experience), власна хмарна платформа CXaaS (Customer Experience as a Service) та 64 400 співробітників , що працюють на шести континентах, </a:t>
            </a:r>
            <a:r>
              <a:rPr lang="uk-UA" altLang="ru-RU" sz="1400" dirty="0">
                <a:solidFill>
                  <a:srgbClr val="00B0F0"/>
                </a:solidFill>
                <a:hlinkClick r:id="rId5"/>
              </a:rPr>
              <a:t>https://www.ttec.com/articles/contact-center-trends-2024</a:t>
            </a:r>
            <a:r>
              <a:rPr lang="uk-UA" altLang="ru-RU" sz="1400" dirty="0">
                <a:solidFill>
                  <a:srgbClr val="00B0F0"/>
                </a:solidFill>
              </a:rPr>
              <a:t>,  </a:t>
            </a:r>
            <a:r>
              <a:rPr lang="uk-UA" altLang="ru-RU" sz="1400" dirty="0">
                <a:solidFill>
                  <a:prstClr val="black"/>
                </a:solidFill>
              </a:rPr>
              <a:t>сайти вендорів та провайдерів технологічних рішень , відкриті джерела всесвітньої павутини.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uk-UA" altLang="ru-RU" sz="1400" dirty="0">
              <a:solidFill>
                <a:prstClr val="black"/>
              </a:solidFill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uk-UA" altLang="ru-RU" sz="1400" dirty="0">
              <a:solidFill>
                <a:prstClr val="black"/>
              </a:solidFill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uk-UA" altLang="ru-RU" sz="1400" dirty="0">
                <a:solidFill>
                  <a:prstClr val="black"/>
                </a:solidFill>
              </a:rPr>
              <a:t>Занурюємось разом!</a:t>
            </a:r>
            <a:endParaRPr lang="en-GB" altLang="ru-RU" sz="14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dirty="0"/>
          </a:p>
        </p:txBody>
      </p:sp>
      <p:sp>
        <p:nvSpPr>
          <p:cNvPr id="1048589" name="Номер слайда 3"/>
          <p:cNvSpPr txBox="1"/>
          <p:nvPr/>
        </p:nvSpPr>
        <p:spPr bwMode="auto">
          <a:xfrm>
            <a:off x="6948488" y="647382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prstClr val="white"/>
                </a:solidFill>
              </a:rPr>
              <a:t>5</a:t>
            </a:r>
          </a:p>
        </p:txBody>
      </p:sp>
      <p:pic>
        <p:nvPicPr>
          <p:cNvPr id="2097153" name="Рисунок 1" descr="logo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8442" y="6172200"/>
            <a:ext cx="2157415" cy="412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Picture 3" descr="C:\Users\Andrei\Desktop\ВАКЦІ\Pictures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011" y="0"/>
            <a:ext cx="9144000" cy="5143500"/>
          </a:xfrm>
          <a:prstGeom prst="rect">
            <a:avLst/>
          </a:prstGeom>
          <a:noFill/>
        </p:spPr>
      </p:pic>
      <p:sp>
        <p:nvSpPr>
          <p:cNvPr id="1048593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altLang="ru-RU" sz="2400" b="1" dirty="0">
                <a:solidFill>
                  <a:schemeClr val="accent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uk-UA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ТОП-тренди, </a:t>
            </a:r>
            <a:br>
              <a:rPr lang="uk-UA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uk-UA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які будуть у фокусі уваги КЦ у 2024</a:t>
            </a:r>
            <a:r>
              <a:rPr lang="en-US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ru-RU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</a:t>
            </a:r>
            <a:r>
              <a:rPr lang="uk-UA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і</a:t>
            </a:r>
            <a:r>
              <a:rPr lang="ru-RU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тові)</a:t>
            </a:r>
            <a:r>
              <a:rPr lang="uk-UA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br>
              <a:rPr lang="ru-RU" altLang="ru-RU" sz="3200" b="1" dirty="0">
                <a:solidFill>
                  <a:srgbClr val="078DA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sz="3200" dirty="0"/>
          </a:p>
        </p:txBody>
      </p:sp>
      <p:graphicFrame>
        <p:nvGraphicFramePr>
          <p:cNvPr id="4194304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4830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48594" name="Rounded Rectangle 2"/>
          <p:cNvSpPr/>
          <p:nvPr/>
        </p:nvSpPr>
        <p:spPr>
          <a:xfrm>
            <a:off x="6705600" y="2819400"/>
            <a:ext cx="1752600" cy="16002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b="1" i="1" dirty="0">
                <a:solidFill>
                  <a:prstClr val="black"/>
                </a:solidFill>
              </a:rPr>
              <a:t>Безпека </a:t>
            </a:r>
          </a:p>
          <a:p>
            <a:pPr lvl="0" algn="ctr"/>
            <a:r>
              <a:rPr lang="uk-UA" b="1" i="1" dirty="0">
                <a:solidFill>
                  <a:prstClr val="black"/>
                </a:solidFill>
              </a:rPr>
              <a:t> та форс-мажор</a:t>
            </a:r>
            <a:endParaRPr lang="en-GB" b="1" i="1" dirty="0">
              <a:solidFill>
                <a:prstClr val="black"/>
              </a:solidFill>
            </a:endParaRPr>
          </a:p>
        </p:txBody>
      </p:sp>
      <p:pic>
        <p:nvPicPr>
          <p:cNvPr id="2097155" name="Рисунок 1" descr="logo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68442" y="6172200"/>
            <a:ext cx="2157415" cy="412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6" name="Picture 2" descr="C:\Users\Andrei\Desktop\ВАКЦІ\Pictures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2032" y="0"/>
            <a:ext cx="9144000" cy="5143500"/>
          </a:xfrm>
          <a:prstGeom prst="rect">
            <a:avLst/>
          </a:prstGeom>
          <a:noFill/>
        </p:spPr>
      </p:pic>
      <p:sp>
        <p:nvSpPr>
          <p:cNvPr id="1048595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  <a:ln>
            <a:noFill/>
          </a:ln>
        </p:spPr>
        <p:txBody>
          <a:bodyPr>
            <a:noAutofit/>
          </a:bodyPr>
          <a:lstStyle/>
          <a:p>
            <a:br>
              <a:rPr lang="en-US" altLang="ru-RU" sz="2400" b="1" dirty="0">
                <a:solidFill>
                  <a:schemeClr val="accent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uk-UA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ТОП-виклики, </a:t>
            </a:r>
            <a:br>
              <a:rPr lang="uk-UA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uk-UA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 якими стикатимуться КЦ у 2024 (світові)</a:t>
            </a:r>
            <a:br>
              <a:rPr lang="ru-RU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sz="2400" dirty="0">
              <a:solidFill>
                <a:srgbClr val="00B0F0"/>
              </a:solidFill>
            </a:endParaRPr>
          </a:p>
        </p:txBody>
      </p:sp>
      <p:graphicFrame>
        <p:nvGraphicFramePr>
          <p:cNvPr id="419430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1341437"/>
          <a:ext cx="8382000" cy="4830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97157" name="Рисунок 1" descr="logo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68442" y="6172200"/>
            <a:ext cx="2157415" cy="412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8" name="Picture 2" descr="C:\Users\Andrei\Desktop\ВАКЦІ\Pictures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104859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  <a:ln>
            <a:noFill/>
          </a:ln>
        </p:spPr>
        <p:txBody>
          <a:bodyPr>
            <a:noAutofit/>
          </a:bodyPr>
          <a:lstStyle/>
          <a:p>
            <a:br>
              <a:rPr lang="en-US" altLang="ru-RU" sz="2400" b="1" dirty="0">
                <a:solidFill>
                  <a:schemeClr val="accent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uk-UA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ТОП-виклики, </a:t>
            </a:r>
            <a:br>
              <a:rPr lang="uk-UA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uk-UA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 якими стикатимуться українські КЦ у 2024 </a:t>
            </a:r>
            <a:br>
              <a:rPr lang="ru-RU" altLang="ru-RU" sz="2400" b="1" dirty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sz="2400" dirty="0">
              <a:solidFill>
                <a:srgbClr val="FFC000"/>
              </a:solidFill>
            </a:endParaRPr>
          </a:p>
        </p:txBody>
      </p:sp>
      <p:graphicFrame>
        <p:nvGraphicFramePr>
          <p:cNvPr id="4194306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6378738"/>
              </p:ext>
            </p:extLst>
          </p:nvPr>
        </p:nvGraphicFramePr>
        <p:xfrm>
          <a:off x="381000" y="1371599"/>
          <a:ext cx="8458200" cy="5006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97159" name="Рисунок 1" descr="logo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68442" y="6172200"/>
            <a:ext cx="2157415" cy="412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048597" name="Rounded Rectangle 2"/>
          <p:cNvSpPr/>
          <p:nvPr/>
        </p:nvSpPr>
        <p:spPr>
          <a:xfrm>
            <a:off x="440910" y="3886200"/>
            <a:ext cx="1905000" cy="1676400"/>
          </a:xfrm>
          <a:prstGeom prst="roundRect">
            <a:avLst/>
          </a:prstGeom>
          <a:solidFill>
            <a:schemeClr val="accent1"/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altLang="ru-RU" sz="1600" b="1" i="1" u="sng" dirty="0">
                <a:solidFill>
                  <a:schemeClr val="tx1"/>
                </a:solidFill>
              </a:rPr>
              <a:t>Заміна ПЗ на більш сучасні, не повязані з агресором</a:t>
            </a:r>
            <a:endParaRPr lang="en-GB" sz="1600" u="sng" dirty="0">
              <a:solidFill>
                <a:schemeClr val="tx1"/>
              </a:solidFill>
            </a:endParaRPr>
          </a:p>
        </p:txBody>
      </p:sp>
      <p:sp>
        <p:nvSpPr>
          <p:cNvPr id="1048598" name="Rounded Rectangle 3"/>
          <p:cNvSpPr/>
          <p:nvPr/>
        </p:nvSpPr>
        <p:spPr>
          <a:xfrm>
            <a:off x="440910" y="1395663"/>
            <a:ext cx="1884947" cy="1540042"/>
          </a:xfrm>
          <a:prstGeom prst="roundRect">
            <a:avLst/>
          </a:prstGeom>
          <a:solidFill>
            <a:schemeClr val="accent1"/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altLang="ru-RU" sz="1700" b="1" i="1" u="sng" dirty="0">
                <a:solidFill>
                  <a:schemeClr val="tx1"/>
                </a:solidFill>
              </a:rPr>
              <a:t>Необхідність розробки законодавства галузі</a:t>
            </a:r>
            <a:endParaRPr lang="en-GB" sz="1700" u="sng" dirty="0">
              <a:solidFill>
                <a:schemeClr val="tx1"/>
              </a:solidFill>
            </a:endParaRPr>
          </a:p>
        </p:txBody>
      </p:sp>
      <p:sp>
        <p:nvSpPr>
          <p:cNvPr id="1048599" name="Rounded Rectangle 9"/>
          <p:cNvSpPr/>
          <p:nvPr/>
        </p:nvSpPr>
        <p:spPr>
          <a:xfrm>
            <a:off x="6781800" y="1552074"/>
            <a:ext cx="1884947" cy="1540042"/>
          </a:xfrm>
          <a:prstGeom prst="roundRect">
            <a:avLst/>
          </a:prstGeom>
          <a:solidFill>
            <a:schemeClr val="accent1"/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altLang="ru-RU" sz="1700" b="1" i="1" u="sng" dirty="0">
                <a:solidFill>
                  <a:schemeClr val="tx1"/>
                </a:solidFill>
              </a:rPr>
              <a:t>Необхідність виходу на незнайомі ринки</a:t>
            </a:r>
            <a:endParaRPr lang="en-GB" sz="1700" u="sng" dirty="0">
              <a:solidFill>
                <a:schemeClr val="tx1"/>
              </a:solidFill>
            </a:endParaRPr>
          </a:p>
        </p:txBody>
      </p:sp>
      <p:sp>
        <p:nvSpPr>
          <p:cNvPr id="1048600" name="Rounded Rectangle 10"/>
          <p:cNvSpPr/>
          <p:nvPr/>
        </p:nvSpPr>
        <p:spPr>
          <a:xfrm>
            <a:off x="6934199" y="3810000"/>
            <a:ext cx="1884947" cy="1540042"/>
          </a:xfrm>
          <a:prstGeom prst="roundRect">
            <a:avLst/>
          </a:prstGeom>
          <a:solidFill>
            <a:schemeClr val="accent1"/>
          </a:solidFill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altLang="ru-RU" sz="1700" b="1" i="1" u="sng" dirty="0">
                <a:solidFill>
                  <a:schemeClr val="tx1"/>
                </a:solidFill>
              </a:rPr>
              <a:t>Безпека  бізнесу, людей в умовах війни  </a:t>
            </a:r>
            <a:endParaRPr lang="en-GB" sz="1700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0" name="Picture 5" descr="C:\Users\Andrei\Desktop\ВАКЦІ\Pictures\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1048601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1A98F3E9-46CA-4D21-855C-20ABF2C8D326}" type="slidenum">
              <a:rPr lang="ru-RU" altLang="ru-RU">
                <a:solidFill>
                  <a:srgbClr val="898989"/>
                </a:solidFill>
              </a:rPr>
              <a:t>5</a:t>
            </a:fld>
            <a:endParaRPr lang="ru-RU" altLang="ru-RU">
              <a:solidFill>
                <a:srgbClr val="898989"/>
              </a:solidFill>
            </a:endParaRPr>
          </a:p>
        </p:txBody>
      </p:sp>
      <p:sp>
        <p:nvSpPr>
          <p:cNvPr id="1048602" name="Rectangle 396"/>
          <p:cNvSpPr>
            <a:spLocks noChangeArrowheads="1"/>
          </p:cNvSpPr>
          <p:nvPr/>
        </p:nvSpPr>
        <p:spPr bwMode="auto">
          <a:xfrm>
            <a:off x="1215065" y="779784"/>
            <a:ext cx="7239000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r>
              <a:rPr lang="uk-UA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Спільне та відмінне у ТОП викликах, </a:t>
            </a:r>
            <a:endParaRPr lang="en-US" altLang="ru-RU" sz="2400" b="1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r>
              <a:rPr lang="uk-UA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 якими стикатимуться КЦ у 2024 </a:t>
            </a:r>
            <a:endParaRPr lang="ru-RU" altLang="ru-RU" sz="2400" b="1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48603" name="Прямоугольник 1"/>
          <p:cNvSpPr>
            <a:spLocks noChangeArrowheads="1"/>
          </p:cNvSpPr>
          <p:nvPr/>
        </p:nvSpPr>
        <p:spPr bwMode="auto">
          <a:xfrm>
            <a:off x="457200" y="1759312"/>
            <a:ext cx="8178800" cy="4201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342900" indent="-342900" algn="just" fontAlgn="base">
              <a:spcBef>
                <a:spcPts val="600"/>
              </a:spcBef>
              <a:spcAft>
                <a:spcPct val="0"/>
              </a:spcAft>
              <a:buAutoNum type="arabicPeriod"/>
            </a:pPr>
            <a:r>
              <a:rPr lang="uk-UA" altLang="ru-RU" sz="1400" b="1" dirty="0">
                <a:solidFill>
                  <a:prstClr val="black"/>
                </a:solidFill>
              </a:rPr>
              <a:t>Загальносвітова висока плинність персоналу </a:t>
            </a:r>
            <a:r>
              <a:rPr lang="uk-UA" altLang="ru-RU" sz="1400" dirty="0">
                <a:solidFill>
                  <a:prstClr val="black"/>
                </a:solidFill>
              </a:rPr>
              <a:t>визначає постійну потребу КЦ та регулярні витрати на онбордінг (підбір, рекрутінг), адаптацію і навчання нових робітників. </a:t>
            </a:r>
            <a:r>
              <a:rPr lang="uk-UA" altLang="ru-RU" sz="1400" b="1" dirty="0">
                <a:solidFill>
                  <a:prstClr val="black"/>
                </a:solidFill>
              </a:rPr>
              <a:t>Проблема нестачі кадрів, яка </a:t>
            </a:r>
            <a:r>
              <a:rPr lang="uk-UA" altLang="ru-RU" sz="1400" dirty="0">
                <a:solidFill>
                  <a:prstClr val="black"/>
                </a:solidFill>
              </a:rPr>
              <a:t> набирає обертів, вимагає додаткових зусиль і ресурсів для збереження існуюючої команди. В той час українським КЦ бракує саме сталого базового навчання, а проблему нестачі кадрів додатково підсилює уход в ЗСУ, тимчасове переміщення або виїзд в інші країни працівників</a:t>
            </a:r>
          </a:p>
          <a:p>
            <a:pPr marL="342900" indent="-342900" algn="just" fontAlgn="base">
              <a:spcBef>
                <a:spcPts val="600"/>
              </a:spcBef>
              <a:spcAft>
                <a:spcPct val="0"/>
              </a:spcAft>
              <a:buAutoNum type="arabicPeriod"/>
            </a:pPr>
            <a:r>
              <a:rPr lang="uk-UA" altLang="ru-RU" sz="1400" b="1" dirty="0">
                <a:solidFill>
                  <a:prstClr val="black"/>
                </a:solidFill>
              </a:rPr>
              <a:t>Недостатня цифровізація інформації та керування документами</a:t>
            </a:r>
            <a:r>
              <a:rPr lang="uk-UA" altLang="ru-RU" sz="1400" dirty="0">
                <a:solidFill>
                  <a:prstClr val="black"/>
                </a:solidFill>
              </a:rPr>
              <a:t>: більшість операторів КЦ стикаються з труднощами в пошуку релевантної інформації під час обслуговування клієнтів. Нездатність організувати контент обслуговування призводить до незадоволеності операторів (вигорання персоналу) та відтоку клієнтів (втрати доходу), і створює перепони для зростання  </a:t>
            </a:r>
          </a:p>
          <a:p>
            <a:pPr marL="342900" lvl="0" indent="-342900" algn="just" fontAlgn="base">
              <a:spcBef>
                <a:spcPts val="600"/>
              </a:spcBef>
              <a:spcAft>
                <a:spcPct val="0"/>
              </a:spcAft>
              <a:buFontTx/>
              <a:buAutoNum type="arabicPeriod"/>
            </a:pPr>
            <a:r>
              <a:rPr lang="uk-UA" altLang="ru-RU" sz="1400" b="1" dirty="0">
                <a:solidFill>
                  <a:prstClr val="black"/>
                </a:solidFill>
              </a:rPr>
              <a:t>Розрізненість модулів омніканального обслуговування клієнтів у СХ, </a:t>
            </a:r>
            <a:r>
              <a:rPr lang="uk-UA" altLang="ru-RU" sz="1400" dirty="0">
                <a:solidFill>
                  <a:prstClr val="black"/>
                </a:solidFill>
              </a:rPr>
              <a:t>недостатня інтеграція бази знань із всіма каналами зв’язку не тільки залишають клієнтів незадоволеними, але й не дають операторам можливості знаходити потрібний їм вміст і допомагати клієнтам під час звернення – «остання миля»! </a:t>
            </a:r>
            <a:r>
              <a:rPr lang="uk-UA" altLang="ru-RU" sz="1400" b="1" dirty="0">
                <a:solidFill>
                  <a:prstClr val="black"/>
                </a:solidFill>
              </a:rPr>
              <a:t>Відсутність</a:t>
            </a:r>
            <a:r>
              <a:rPr lang="uk-UA" altLang="ru-RU" sz="1400" dirty="0">
                <a:solidFill>
                  <a:prstClr val="black"/>
                </a:solidFill>
              </a:rPr>
              <a:t> </a:t>
            </a:r>
            <a:r>
              <a:rPr lang="uk-UA" altLang="ru-RU" sz="1400" b="1" dirty="0">
                <a:solidFill>
                  <a:prstClr val="black"/>
                </a:solidFill>
              </a:rPr>
              <a:t>омніканального</a:t>
            </a:r>
            <a:r>
              <a:rPr lang="uk-UA" altLang="ru-RU" sz="1400" dirty="0">
                <a:solidFill>
                  <a:prstClr val="black"/>
                </a:solidFill>
              </a:rPr>
              <a:t> обслуговування в  більшості українських КЦ, </a:t>
            </a:r>
            <a:r>
              <a:rPr lang="uk-UA" altLang="ru-RU" sz="1400" b="1" dirty="0">
                <a:solidFill>
                  <a:prstClr val="black"/>
                </a:solidFill>
              </a:rPr>
              <a:t>калейдоскоп</a:t>
            </a:r>
            <a:r>
              <a:rPr lang="uk-UA" altLang="ru-RU" sz="1400" dirty="0">
                <a:solidFill>
                  <a:prstClr val="black"/>
                </a:solidFill>
              </a:rPr>
              <a:t> ПЗ контролю та оцінки роботи операторів. </a:t>
            </a:r>
            <a:endParaRPr lang="uk-UA" sz="1400" dirty="0"/>
          </a:p>
          <a:p>
            <a:pPr marL="342900" indent="-342900" algn="just" fontAlgn="base">
              <a:spcBef>
                <a:spcPts val="600"/>
              </a:spcBef>
              <a:spcAft>
                <a:spcPct val="0"/>
              </a:spcAft>
              <a:buFontTx/>
              <a:buAutoNum type="arabicPeriod"/>
            </a:pPr>
            <a:r>
              <a:rPr lang="uk-UA" altLang="ru-RU" sz="1400" dirty="0">
                <a:solidFill>
                  <a:prstClr val="black"/>
                </a:solidFill>
              </a:rPr>
              <a:t>Одним з найбільш актуальних  та спільних викликів є </a:t>
            </a:r>
            <a:r>
              <a:rPr lang="uk-UA" altLang="ru-RU" sz="1400" b="1" dirty="0">
                <a:solidFill>
                  <a:prstClr val="black"/>
                </a:solidFill>
              </a:rPr>
              <a:t>Недосконалий рівень організації робочого процесу. В українських реаліях - </a:t>
            </a:r>
            <a:r>
              <a:rPr lang="uk-UA" sz="1400" dirty="0"/>
              <a:t>багато компаній заморозили розвиток, внаслідок чого продуктивність працівників знижується, а витрати часу менеджменту на формування звітів, які вони не розуміють та які не є ретроспективними для організації, ростуть.</a:t>
            </a:r>
            <a:endParaRPr lang="uk-UA" sz="1400" b="1" dirty="0">
              <a:solidFill>
                <a:prstClr val="black"/>
              </a:solidFill>
            </a:endParaRPr>
          </a:p>
        </p:txBody>
      </p:sp>
      <p:sp>
        <p:nvSpPr>
          <p:cNvPr id="1048604" name="Номер слайда 3"/>
          <p:cNvSpPr txBox="1"/>
          <p:nvPr/>
        </p:nvSpPr>
        <p:spPr bwMode="auto">
          <a:xfrm>
            <a:off x="6948488" y="647382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prstClr val="white"/>
                </a:solidFill>
              </a:rPr>
              <a:t>5</a:t>
            </a:r>
          </a:p>
        </p:txBody>
      </p:sp>
      <p:pic>
        <p:nvPicPr>
          <p:cNvPr id="2097161" name="Рисунок 1" descr="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442" y="6172200"/>
            <a:ext cx="2157415" cy="412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2" name="Picture 4" descr="C:\Users\Andrei\Desktop\ВАКЦІ\Pictures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6042" y="0"/>
            <a:ext cx="9144000" cy="5143500"/>
          </a:xfrm>
          <a:prstGeom prst="rect">
            <a:avLst/>
          </a:prstGeom>
          <a:noFill/>
        </p:spPr>
      </p:pic>
      <p:sp>
        <p:nvSpPr>
          <p:cNvPr id="1048608" name="Title 1"/>
          <p:cNvSpPr>
            <a:spLocks noGrp="1"/>
          </p:cNvSpPr>
          <p:nvPr>
            <p:ph type="title"/>
          </p:nvPr>
        </p:nvSpPr>
        <p:spPr>
          <a:xfrm>
            <a:off x="168442" y="274638"/>
            <a:ext cx="8823158" cy="1143000"/>
          </a:xfrm>
        </p:spPr>
        <p:txBody>
          <a:bodyPr>
            <a:noAutofit/>
          </a:bodyPr>
          <a:lstStyle/>
          <a:p>
            <a:r>
              <a:rPr lang="uk-UA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Орієнтири для побудови стратегії розвитку КЦ</a:t>
            </a:r>
            <a:br>
              <a:rPr lang="ru-RU" altLang="ru-RU" sz="2800" b="1" dirty="0">
                <a:solidFill>
                  <a:srgbClr val="078DA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sz="2800" dirty="0"/>
          </a:p>
        </p:txBody>
      </p:sp>
      <p:pic>
        <p:nvPicPr>
          <p:cNvPr id="2097163" name="Рисунок 1" descr="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442" y="6172200"/>
            <a:ext cx="2157415" cy="412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419430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615993"/>
              </p:ext>
            </p:extLst>
          </p:nvPr>
        </p:nvGraphicFramePr>
        <p:xfrm>
          <a:off x="304800" y="838200"/>
          <a:ext cx="85344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4" name="Picture 2" descr="C:\Users\Andrei\Desktop\ВАКЦІ\Pictures\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1048609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1A98F3E9-46CA-4D21-855C-20ABF2C8D326}" type="slidenum">
              <a:rPr lang="ru-RU" altLang="ru-RU">
                <a:solidFill>
                  <a:srgbClr val="898989"/>
                </a:solidFill>
              </a:rPr>
              <a:t>7</a:t>
            </a:fld>
            <a:endParaRPr lang="ru-RU" altLang="ru-RU">
              <a:solidFill>
                <a:srgbClr val="898989"/>
              </a:solidFill>
            </a:endParaRPr>
          </a:p>
        </p:txBody>
      </p:sp>
      <p:sp>
        <p:nvSpPr>
          <p:cNvPr id="1048610" name="Rectangle 396"/>
          <p:cNvSpPr>
            <a:spLocks noChangeArrowheads="1"/>
          </p:cNvSpPr>
          <p:nvPr/>
        </p:nvSpPr>
        <p:spPr bwMode="auto">
          <a:xfrm>
            <a:off x="914400" y="707262"/>
            <a:ext cx="6621632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</a:pPr>
            <a:r>
              <a:rPr lang="uk-UA" altLang="ru-RU" sz="2400" b="1" dirty="0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Резюме</a:t>
            </a:r>
            <a:endParaRPr lang="ru-RU" altLang="ru-RU" sz="2400" b="1" dirty="0">
              <a:solidFill>
                <a:srgbClr val="00B0F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48611" name="Прямоугольник 1"/>
          <p:cNvSpPr>
            <a:spLocks noChangeArrowheads="1"/>
          </p:cNvSpPr>
          <p:nvPr/>
        </p:nvSpPr>
        <p:spPr bwMode="auto">
          <a:xfrm>
            <a:off x="457200" y="1301750"/>
            <a:ext cx="8178800" cy="30931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altLang="ru-RU" sz="1400" dirty="0">
                <a:solidFill>
                  <a:prstClr val="black"/>
                </a:solidFill>
              </a:rPr>
              <a:t>Маємо прогноз щодо трендів та викликів на 2024 рік. Що є характерним  для світових КЦ та для українських, і що відрізняє? Які кроки та можливості розвитку українських КЦ в сучасних реаліях? Яких результатів треба очікувати від оптимізації ресурсів? На чому економіти, а у що вкладатися на повну? Як досягти ефективності, продуктивності  персоналу , колаборації та виходу на нові ринки?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uk-UA" altLang="ru-RU" sz="1400" dirty="0">
              <a:solidFill>
                <a:prstClr val="black"/>
              </a:solidFill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altLang="ru-RU" sz="1400" dirty="0">
                <a:solidFill>
                  <a:prstClr val="black"/>
                </a:solidFill>
              </a:rPr>
              <a:t>Визначаємо орієнтири для вирішення та стратегії КЦ, працюємо далі, в найближчих планах – вебінар на цю тему.  Запрошуємо всіх зацікавлених!</a:t>
            </a:r>
            <a:endParaRPr lang="en-GB" altLang="ru-RU" sz="14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dirty="0"/>
          </a:p>
        </p:txBody>
      </p:sp>
      <p:sp>
        <p:nvSpPr>
          <p:cNvPr id="1048612" name="Номер слайда 3"/>
          <p:cNvSpPr txBox="1"/>
          <p:nvPr/>
        </p:nvSpPr>
        <p:spPr bwMode="auto">
          <a:xfrm>
            <a:off x="6948488" y="647382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prstClr val="white"/>
                </a:solidFill>
              </a:rPr>
              <a:t>5</a:t>
            </a:r>
          </a:p>
        </p:txBody>
      </p:sp>
      <p:pic>
        <p:nvPicPr>
          <p:cNvPr id="2097165" name="Рисунок 1" descr="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442" y="6172200"/>
            <a:ext cx="2157415" cy="412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097166" name="Picture 3"/>
          <p:cNvPicPr>
            <a:picLocks noChangeAspect="1" noChangeArrowheads="1"/>
          </p:cNvPicPr>
          <p:nvPr/>
        </p:nvPicPr>
        <p:blipFill rotWithShape="1">
          <a:blip r:embed="rId5"/>
          <a:srcRect l="25327" t="3771" r="15276" b="8805"/>
          <a:stretch>
            <a:fillRect/>
          </a:stretch>
        </p:blipFill>
        <p:spPr bwMode="auto">
          <a:xfrm>
            <a:off x="609600" y="3962400"/>
            <a:ext cx="1852863" cy="204536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048613" name="Rectangle 1"/>
          <p:cNvSpPr/>
          <p:nvPr/>
        </p:nvSpPr>
        <p:spPr>
          <a:xfrm>
            <a:off x="2743200" y="3983288"/>
            <a:ext cx="60198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</a:rPr>
              <a:t>Світлана Ільїна</a:t>
            </a:r>
          </a:p>
          <a:p>
            <a:r>
              <a:rPr lang="ru-RU" sz="1400" dirty="0">
                <a:solidFill>
                  <a:prstClr val="black"/>
                </a:solidFill>
              </a:rPr>
              <a:t>Комітет якості, стандартів та досліджень ВАКЦІ</a:t>
            </a:r>
          </a:p>
          <a:p>
            <a:r>
              <a:rPr lang="ru-RU" sz="1400" dirty="0"/>
              <a:t>Засновни</a:t>
            </a:r>
            <a:r>
              <a:rPr lang="uk-UA" sz="1400" dirty="0"/>
              <a:t>ця</a:t>
            </a:r>
            <a:r>
              <a:rPr lang="ru-RU" sz="1400" dirty="0"/>
              <a:t> і генеральна директорка </a:t>
            </a:r>
          </a:p>
          <a:p>
            <a:r>
              <a:rPr lang="ru-RU" sz="1400" dirty="0"/>
              <a:t>компанії </a:t>
            </a:r>
            <a:r>
              <a:rPr lang="en-GB" sz="1400" dirty="0"/>
              <a:t>QUICKSTART (</a:t>
            </a:r>
            <a:r>
              <a:rPr lang="ru-RU" sz="1400" dirty="0"/>
              <a:t>якісні маркетингові дослідження)</a:t>
            </a:r>
          </a:p>
          <a:p>
            <a:r>
              <a:rPr lang="en-GB" sz="1400" dirty="0"/>
              <a:t>+380</a:t>
            </a:r>
            <a:r>
              <a:rPr lang="uk-UA" sz="1400" dirty="0"/>
              <a:t> </a:t>
            </a:r>
            <a:r>
              <a:rPr lang="en-GB" sz="1400" dirty="0"/>
              <a:t>67 549 0177, </a:t>
            </a:r>
            <a:r>
              <a:rPr lang="en-GB" sz="1400" u="sng" dirty="0">
                <a:hlinkClick r:id="rId6"/>
              </a:rPr>
              <a:t>standart@uccai.com.ua</a:t>
            </a:r>
            <a:endParaRPr lang="ru-RU" sz="14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911</Words>
  <Application>Microsoft Office PowerPoint</Application>
  <PresentationFormat>Экран (4:3)</PresentationFormat>
  <Paragraphs>71</Paragraphs>
  <Slides>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Office Theme</vt:lpstr>
      <vt:lpstr>Презентация PowerPoint</vt:lpstr>
      <vt:lpstr> ТОП-тренди,  які будуть у фокусі уваги КЦ у 2024 (світові)  </vt:lpstr>
      <vt:lpstr> ТОП-виклики,  з якими стикатимуться КЦ у 2024 (світові) </vt:lpstr>
      <vt:lpstr> ТОП-виклики,  з якими стикатимуться українські КЦ у 2024  </vt:lpstr>
      <vt:lpstr>Презентация PowerPoint</vt:lpstr>
      <vt:lpstr>Орієнтири для побудови стратегії розвитку КЦ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Andrei</dc:creator>
  <cp:lastModifiedBy>Iryna Velychko</cp:lastModifiedBy>
  <cp:revision>1</cp:revision>
  <dcterms:created xsi:type="dcterms:W3CDTF">2024-01-15T11:41:34Z</dcterms:created>
  <dcterms:modified xsi:type="dcterms:W3CDTF">2024-02-04T17:23:37Z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6ccf27c479e14319b26c05ee0c6a36eb</vt:lpwstr>
  </property>
</Properties>
</file>